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00" d="100"/>
          <a:sy n="100" d="100"/>
        </p:scale>
        <p:origin x="1974" y="72"/>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3/4/2021</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3/4/2021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3/4/2021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3/4/2021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3/4/2021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3/4/2021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3/4/2021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3/4/2021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3/4/2021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3/4/2021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3/4/2021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3/4/2021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3/4/2021</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Companies%20(P%20Market)!R3C2:R30C9"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2021/03/04</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855711"/>
            <a:ext cx="6591300" cy="4516621"/>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أداء </a:t>
            </a:r>
            <a:r>
              <a:rPr lang="ar-SA" sz="1100" b="1" u="sng" dirty="0">
                <a:latin typeface="Calibri" panose="020F0502020204030204" pitchFamily="34" charset="0"/>
                <a:ea typeface="Calibri" panose="020F0502020204030204" pitchFamily="34" charset="0"/>
                <a:cs typeface="Calibri" panose="020F0502020204030204" pitchFamily="34" charset="0"/>
              </a:rPr>
              <a:t>مؤشرات البورصة</a:t>
            </a:r>
            <a:endParaRPr lang="en-US" sz="1100" b="1" u="sng"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أنهت بورصة الكويت تعاملاتها للأسبوع التاسع من العام 2021 والمنتهي في الرابع من مارس على تباين في أداء مؤشراتها بالمقارنة مع اقفال الأسبوع الماضي، حيث ارتفع مؤشر السوق العام بنسبة 0.1%، مؤشر السوق الأول بنسبة 0.1%، بينما تراجع مؤشر السوق الرئيسي بنسبة 0.03%، كما تراجع المعدل اليومي لقيمة الأسهم المتداولة بنسبة 7.3% إلى 45.2 مليون د.ك خلال الأسبوع بالمقارنة مع 48.7 مليون د.ك للأسبوع الماضي، بينما ارتفع المعدل اليومي لكمية الأسهم المتداولة بنسبة 4.2% إلي 218 مليون سهم بالمقارنة مع 209 مليون </a:t>
            </a:r>
            <a:r>
              <a:rPr lang="ar-SA" sz="1100" dirty="0" smtClean="0">
                <a:latin typeface="Calibri" panose="020F0502020204030204" pitchFamily="34" charset="0"/>
                <a:ea typeface="Calibri" panose="020F0502020204030204" pitchFamily="34" charset="0"/>
              </a:rPr>
              <a:t>سهم.</a:t>
            </a: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 تداولات الأسبوع</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لم يختلف عدد </a:t>
            </a:r>
            <a:r>
              <a:rPr lang="ar-SA" sz="1100" dirty="0" smtClean="0">
                <a:latin typeface="Calibri" panose="020F0502020204030204" pitchFamily="34" charset="0"/>
                <a:ea typeface="Calibri" panose="020F0502020204030204" pitchFamily="34" charset="0"/>
              </a:rPr>
              <a:t>جلسات تداول </a:t>
            </a:r>
            <a:r>
              <a:rPr lang="ar-SA" sz="1100" dirty="0">
                <a:latin typeface="Calibri" panose="020F0502020204030204" pitchFamily="34" charset="0"/>
                <a:ea typeface="Calibri" panose="020F0502020204030204" pitchFamily="34" charset="0"/>
              </a:rPr>
              <a:t>هذا الأسبوع عن الأسبوع الماضي كونها أربع جلسات فقط، والتي جاء أدائها مناصفة بين الصعود والهبوط.</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وبالنظر إلى تداولات الأسبوع، نلاحظ استمرار حالة الهدوء النسبي خلال كافة جلسات الأسبوع مع التذبذب بين الصعود والنزول، وتراجع وتيرة الشراء الإنتقائي والشهية الإستثمارية بشكل عام، الأمر الذي يظهر جليا في انخفاض المعدل اليومي لقيم التداول بالمقارنة مع معدل تداول الأسبوع الماضي، ناهيك عن </a:t>
            </a:r>
            <a:r>
              <a:rPr lang="ar-SA" sz="1100" dirty="0" smtClean="0">
                <a:latin typeface="Calibri" panose="020F0502020204030204" pitchFamily="34" charset="0"/>
                <a:ea typeface="Calibri" panose="020F0502020204030204" pitchFamily="34" charset="0"/>
              </a:rPr>
              <a:t>عدم قدرة </a:t>
            </a:r>
            <a:r>
              <a:rPr lang="ar-SA" sz="1100" dirty="0">
                <a:latin typeface="Calibri" panose="020F0502020204030204" pitchFamily="34" charset="0"/>
                <a:ea typeface="Calibri" panose="020F0502020204030204" pitchFamily="34" charset="0"/>
              </a:rPr>
              <a:t>أغلب أسهم السوق الأول من تحقيق مكاسب سوقية ملحوظة، وهو ما انعكس على المكاسب الهامشية لكل من مؤشر السوق العام وكذلك السوق </a:t>
            </a:r>
            <a:r>
              <a:rPr lang="ar-SA" sz="1100" dirty="0" smtClean="0">
                <a:latin typeface="Calibri" panose="020F0502020204030204" pitchFamily="34" charset="0"/>
                <a:ea typeface="Calibri" panose="020F0502020204030204" pitchFamily="34" charset="0"/>
              </a:rPr>
              <a:t>الأول، </a:t>
            </a:r>
            <a:r>
              <a:rPr lang="ar-SA" sz="1100" dirty="0">
                <a:latin typeface="Calibri" panose="020F0502020204030204" pitchFamily="34" charset="0"/>
                <a:ea typeface="Calibri" panose="020F0502020204030204" pitchFamily="34" charset="0"/>
              </a:rPr>
              <a:t>حيث لا تزال القوى البيعية تسيطر على مشهد التداولات بشكل واضح. كما تراجعت أيضا الشهية المضاربية، والتي أدت إلى عدم قدرة مؤشر السوق الرئيسي على تحقيق أي مكاسب سوقية خلال الفترة.</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يبدو أن البورصة تحتاج إلى المزيد من المحفزات في الوقت الراهن، لا سيما أن أغلب الشركات التشغيلية قد افصحت عن بياناتها السنوية، وهو ما يعتبر بمثابة الحافز الأهم في الوقت الحالي، وأن السوق قد قام بتسعير وخصم هذه النتائج.</a:t>
            </a:r>
          </a:p>
          <a:p>
            <a:pPr algn="justLow" rtl="1">
              <a:lnSpc>
                <a:spcPct val="150000"/>
              </a:lnSpc>
              <a:spcAft>
                <a:spcPts val="800"/>
              </a:spcAft>
            </a:pPr>
            <a:r>
              <a:rPr lang="ar-SA" sz="1100" dirty="0" smtClean="0">
                <a:latin typeface="Calibri" panose="020F0502020204030204" pitchFamily="34" charset="0"/>
                <a:ea typeface="Calibri" panose="020F0502020204030204" pitchFamily="34" charset="0"/>
              </a:rPr>
              <a:t>.</a:t>
            </a:r>
            <a:endParaRPr lang="ar-SA" sz="1100" dirty="0">
              <a:latin typeface="Calibri" panose="020F0502020204030204" pitchFamily="34" charset="0"/>
              <a:ea typeface="Calibri" panose="020F0502020204030204" pitchFamily="34" charset="0"/>
            </a:endParaRPr>
          </a:p>
        </p:txBody>
      </p:sp>
      <p:sp>
        <p:nvSpPr>
          <p:cNvPr id="14" name="TextBox 13"/>
          <p:cNvSpPr txBox="1"/>
          <p:nvPr/>
        </p:nvSpPr>
        <p:spPr>
          <a:xfrm>
            <a:off x="152400" y="2647539"/>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553232429"/>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42348"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76394" cy="7083991"/>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rPr>
              <a:t>أهم </a:t>
            </a:r>
            <a:r>
              <a:rPr lang="ar-SA" sz="1100" b="1" u="sng" dirty="0">
                <a:latin typeface="Calibri" panose="020F0502020204030204" pitchFamily="34" charset="0"/>
                <a:ea typeface="Calibri" panose="020F0502020204030204" pitchFamily="34" charset="0"/>
              </a:rPr>
              <a:t>افصاحات الشركات خلال الفترة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Wingdings" panose="05000000000000000000" pitchFamily="2" charset="2"/>
              <a:buChar char=""/>
            </a:pPr>
            <a:r>
              <a:rPr lang="ar-SA" sz="1100" dirty="0">
                <a:solidFill>
                  <a:srgbClr val="000000"/>
                </a:solidFill>
                <a:latin typeface="Calibri" panose="020F0502020204030204" pitchFamily="34" charset="0"/>
                <a:ea typeface="Calibri" panose="020F0502020204030204" pitchFamily="34" charset="0"/>
              </a:rPr>
              <a:t>ارتفعت أرباح شركة بورصة الكويت للأوراق المالية بنسبة 169% إلى 25.8 مليون د.ك للعام 2020، بالمقارنة مع </a:t>
            </a:r>
            <a:r>
              <a:rPr lang="ar-SA" sz="1100" dirty="0" smtClean="0">
                <a:solidFill>
                  <a:srgbClr val="000000"/>
                </a:solidFill>
                <a:latin typeface="Calibri" panose="020F0502020204030204" pitchFamily="34" charset="0"/>
                <a:ea typeface="Calibri" panose="020F0502020204030204" pitchFamily="34" charset="0"/>
              </a:rPr>
              <a:t>أرباح بلغت </a:t>
            </a:r>
            <a:r>
              <a:rPr lang="ar-SA" sz="1100" dirty="0">
                <a:solidFill>
                  <a:srgbClr val="000000"/>
                </a:solidFill>
                <a:latin typeface="Calibri" panose="020F0502020204030204" pitchFamily="34" charset="0"/>
                <a:ea typeface="Calibri" panose="020F0502020204030204" pitchFamily="34" charset="0"/>
              </a:rPr>
              <a:t>9.6 مليون د.ك للعام 2019، وقد أوصى مجلس إدارة الشركة بتوزيع أرباح نقدية بمقدار 40 فلس للسهم الواحد.</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Wingdings" panose="05000000000000000000" pitchFamily="2" charset="2"/>
              <a:buChar char=""/>
            </a:pPr>
            <a:r>
              <a:rPr lang="ar-SA" sz="1100" dirty="0">
                <a:solidFill>
                  <a:srgbClr val="000000"/>
                </a:solidFill>
                <a:latin typeface="Calibri" panose="020F0502020204030204" pitchFamily="34" charset="0"/>
                <a:ea typeface="Calibri" panose="020F0502020204030204" pitchFamily="34" charset="0"/>
              </a:rPr>
              <a:t>بلغت خسائر شركة كامكو إنفست 2.7 مليون د.ك للعام 2020، بالمقارنة مع </a:t>
            </a:r>
            <a:r>
              <a:rPr lang="ar-SA" sz="1100" dirty="0" smtClean="0">
                <a:solidFill>
                  <a:srgbClr val="000000"/>
                </a:solidFill>
                <a:latin typeface="Calibri" panose="020F0502020204030204" pitchFamily="34" charset="0"/>
                <a:ea typeface="Calibri" panose="020F0502020204030204" pitchFamily="34" charset="0"/>
              </a:rPr>
              <a:t>أرباح بنحو </a:t>
            </a:r>
            <a:r>
              <a:rPr lang="ar-SA" sz="1100" dirty="0">
                <a:solidFill>
                  <a:srgbClr val="000000"/>
                </a:solidFill>
                <a:latin typeface="Calibri" panose="020F0502020204030204" pitchFamily="34" charset="0"/>
                <a:ea typeface="Calibri" panose="020F0502020204030204" pitchFamily="34" charset="0"/>
              </a:rPr>
              <a:t>3 مليون د.ك للعام 2019، وقد أوصى مجلس إدارة الشركة بعدم توزيع أرباح على مساهمي الشركة.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solidFill>
                  <a:srgbClr val="000000"/>
                </a:solidFill>
                <a:latin typeface="Calibri" panose="020F0502020204030204" pitchFamily="34" charset="0"/>
                <a:ea typeface="Calibri" panose="020F0502020204030204" pitchFamily="34" charset="0"/>
              </a:rPr>
              <a:t>وافقت الجمعية العامة العادية لشركة الصالحية العقارية على توصية مجلس الإدارة بتوزيع أرباح نقدية بمقدار 30 فلس للسهم الواحد عن السنة المالية المنتهية في 31 ديسمبر 2020، على ان يكون تاريخ حيازة السهم هو يوم الثلاثاء الموافق 16 </a:t>
            </a:r>
            <a:r>
              <a:rPr lang="ar-SA" sz="1100" dirty="0" smtClean="0">
                <a:solidFill>
                  <a:srgbClr val="000000"/>
                </a:solidFill>
                <a:latin typeface="Calibri" panose="020F0502020204030204" pitchFamily="34" charset="0"/>
                <a:ea typeface="Calibri" panose="020F0502020204030204" pitchFamily="34" charset="0"/>
              </a:rPr>
              <a:t>مارس الجاري.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Wingdings" panose="05000000000000000000" pitchFamily="2" charset="2"/>
              <a:buChar char=""/>
            </a:pPr>
            <a:r>
              <a:rPr lang="ar-SA" sz="1100" dirty="0">
                <a:latin typeface="Calibri" panose="020F0502020204030204" pitchFamily="34" charset="0"/>
                <a:ea typeface="Times New Roman" panose="02020603050405020304" pitchFamily="18" charset="0"/>
                <a:cs typeface="Times New Roman" panose="02020603050405020304" pitchFamily="18" charset="0"/>
              </a:rPr>
              <a:t>سوف يجتمع مجلس إدارة شركة أجيليتي للمخازن العمومية يوم الثلاثاء الموافق 9 من مارس الجاري، لمناقشة البيانات المالية للسنة المنتهية في 31 ديسمبر 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Wingdings" panose="05000000000000000000" pitchFamily="2" charset="2"/>
              <a:buChar char=""/>
            </a:pPr>
            <a:r>
              <a:rPr lang="ar-SA" sz="1100" dirty="0">
                <a:latin typeface="Calibri" panose="020F0502020204030204" pitchFamily="34" charset="0"/>
                <a:ea typeface="Times New Roman" panose="02020603050405020304" pitchFamily="18" charset="0"/>
                <a:cs typeface="Times New Roman" panose="02020603050405020304" pitchFamily="18" charset="0"/>
              </a:rPr>
              <a:t>سوف يجتمع مجلس إدارة شركة شمال الزور الأولى للطاقة والمياه يوم الأحد الموافق 7 من مارس الجاري، لمناقشة البيانات المالية للسنة المنتهية في 31 ديسمبر 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solidFill>
                  <a:srgbClr val="000000"/>
                </a:solidFill>
                <a:latin typeface="Calibri" panose="020F0502020204030204" pitchFamily="34" charset="0"/>
                <a:ea typeface="Calibri" panose="020F0502020204030204" pitchFamily="34" charset="0"/>
              </a:rPr>
              <a:t>فازت شركة مجموعة الإمتياز الإستثمارية عن طريق احدى شركاتها التابعة على أقل الأسعار في مناقصة لصالح شركة نفط الكويت بقيمة 4.4 مليون د.ك، ولمدة أربعة سنوات.</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solidFill>
                  <a:srgbClr val="000000"/>
                </a:solidFill>
                <a:latin typeface="Calibri" panose="020F0502020204030204" pitchFamily="34" charset="0"/>
                <a:ea typeface="Calibri" panose="020F0502020204030204" pitchFamily="34" charset="0"/>
              </a:rPr>
              <a:t>أفادت شركة بوبيان للبتروكيماويات بأن إجمالي توزيعات الأرباح النقدية التي سوف تحصل عليها من شركة ايكويت والشركة الكويتية للأوليفينات تبلغ 9.7 مليون د.ك، وذلك تبعا لملكيتها البالغة 9% من رأسمال الشركتين</a:t>
            </a:r>
            <a:r>
              <a:rPr lang="ar-SA" sz="1100" dirty="0" smtClean="0">
                <a:solidFill>
                  <a:srgbClr val="000000"/>
                </a:solidFill>
                <a:latin typeface="Calibri" panose="020F0502020204030204" pitchFamily="34" charset="0"/>
                <a:ea typeface="Calibri" panose="020F0502020204030204" pitchFamily="34" charset="0"/>
              </a:rPr>
              <a:t>.</a:t>
            </a:r>
          </a:p>
          <a:p>
            <a:pPr marL="342900" indent="-342900" algn="justLow" rtl="1">
              <a:lnSpc>
                <a:spcPct val="150000"/>
              </a:lnSpc>
              <a:spcAft>
                <a:spcPts val="800"/>
              </a:spcAft>
              <a:buFont typeface="Wingdings" panose="05000000000000000000" pitchFamily="2" charset="2"/>
              <a:buChar char=""/>
            </a:pPr>
            <a:r>
              <a:rPr lang="ar-SA" sz="1100" dirty="0">
                <a:solidFill>
                  <a:srgbClr val="000000"/>
                </a:solidFill>
                <a:latin typeface="Calibri" panose="020F0502020204030204" pitchFamily="34" charset="0"/>
                <a:ea typeface="Calibri" panose="020F0502020204030204" pitchFamily="34" charset="0"/>
              </a:rPr>
              <a:t>تم ترسية مناقصة انشاء مبنى العلاج الطبيعي بمعسكر التحرير على أحدى الشركات التابعة لشركة مجموعة الخصوصية القابضة، وذلك بمبلغ اجمالي قدره 3.4 مليون د.ك.</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smtClean="0">
                <a:solidFill>
                  <a:srgbClr val="000000"/>
                </a:solidFill>
                <a:latin typeface="Calibri" panose="020F0502020204030204" pitchFamily="34" charset="0"/>
                <a:ea typeface="Calibri" panose="020F0502020204030204" pitchFamily="34" charset="0"/>
              </a:rPr>
              <a:t>تم </a:t>
            </a:r>
            <a:r>
              <a:rPr lang="ar-SA" sz="1100" dirty="0">
                <a:solidFill>
                  <a:srgbClr val="000000"/>
                </a:solidFill>
                <a:latin typeface="Calibri" panose="020F0502020204030204" pitchFamily="34" charset="0"/>
                <a:ea typeface="Calibri" panose="020F0502020204030204" pitchFamily="34" charset="0"/>
              </a:rPr>
              <a:t>إعادة الشركة الأولى </a:t>
            </a:r>
            <a:r>
              <a:rPr lang="ar-SA" sz="1100" dirty="0" smtClean="0">
                <a:solidFill>
                  <a:srgbClr val="000000"/>
                </a:solidFill>
                <a:latin typeface="Calibri" panose="020F0502020204030204" pitchFamily="34" charset="0"/>
                <a:ea typeface="Calibri" panose="020F0502020204030204" pitchFamily="34" charset="0"/>
              </a:rPr>
              <a:t>للإستثمار </a:t>
            </a:r>
            <a:r>
              <a:rPr lang="ar-SA" sz="1100" dirty="0">
                <a:solidFill>
                  <a:srgbClr val="000000"/>
                </a:solidFill>
                <a:latin typeface="Calibri" panose="020F0502020204030204" pitchFamily="34" charset="0"/>
                <a:ea typeface="Calibri" panose="020F0502020204030204" pitchFamily="34" charset="0"/>
              </a:rPr>
              <a:t>إلى التداول يوم الخميس الموافق الرابع من مارس، وذلك بعد الإنتهاء من إجراءات تخفيض </a:t>
            </a:r>
            <a:r>
              <a:rPr lang="ar-SA" sz="1100" dirty="0" smtClean="0">
                <a:solidFill>
                  <a:srgbClr val="000000"/>
                </a:solidFill>
                <a:latin typeface="Calibri" panose="020F0502020204030204" pitchFamily="34" charset="0"/>
                <a:ea typeface="Calibri" panose="020F0502020204030204" pitchFamily="34" charset="0"/>
              </a:rPr>
              <a:t>رأس المال.</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200" b="1" dirty="0" smtClean="0">
                <a:solidFill>
                  <a:srgbClr val="FF0000"/>
                </a:solidFill>
                <a:latin typeface="Calibri" panose="020F0502020204030204" pitchFamily="34" charset="0"/>
                <a:ea typeface="Calibri" panose="020F0502020204030204" pitchFamily="34" charset="0"/>
              </a:rPr>
              <a:t>أول </a:t>
            </a:r>
            <a:r>
              <a:rPr lang="ar-SA" sz="1200" b="1" dirty="0">
                <a:solidFill>
                  <a:srgbClr val="FF0000"/>
                </a:solidFill>
                <a:latin typeface="Calibri" panose="020F0502020204030204" pitchFamily="34" charset="0"/>
                <a:ea typeface="Calibri" panose="020F0502020204030204" pitchFamily="34" charset="0"/>
              </a:rPr>
              <a:t>خسائر أسبوعية لخام برنت منذ منتصف شهر يناير الماضي</a:t>
            </a:r>
            <a:endParaRPr lang="en-US" sz="12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تراجع سعر خام برنت خلال تداولاته لهذا الأسبوع بعد سلسلة طويلة من الإرتفاعات دامت لنحو ستة اسابيع، حيث تراجع من مستوى 67.70 دولار أمريكي إلى مستوى 63.70 دولار. الجدير بالذكر أن الأسواق تترقب نتائج الإجتماع المُنعقد اليوم الخميس بين منظمة أوبك وحلفائها، حيث أشارت بعض المصادر أن أوبك وحلفائها يدرسون تمديد تخفيضات إنتاج النفط من شهر مارس الجاري إلى شهر أبريل المُقبل، بدلا من زيادة الإنتاج، وذلك بسبب هشاشة أسواق الخام الناجمة عن استمرار المخاوف إزاء جائحة كوفيد 19</a:t>
            </a:r>
            <a:r>
              <a:rPr lang="ar-SA" sz="1100" dirty="0" smtClean="0">
                <a:latin typeface="Calibri" panose="020F0502020204030204" pitchFamily="34" charset="0"/>
                <a:ea typeface="Calibri" panose="020F050202020403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016137" y="1258474"/>
            <a:ext cx="1727563" cy="3711878"/>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جاء في صدارة الرابحين قطاع</a:t>
            </a:r>
            <a:r>
              <a:rPr lang="ar-SA" sz="1000" dirty="0"/>
              <a:t> المواد الأساسية بنسبة </a:t>
            </a:r>
            <a:r>
              <a:rPr lang="ar-SA" sz="1000" dirty="0" smtClean="0"/>
              <a:t>4.8%، تلاه قطاع </a:t>
            </a:r>
            <a:r>
              <a:rPr lang="ar-SA" sz="1000" dirty="0"/>
              <a:t>التكنولوجيا بنسبة </a:t>
            </a:r>
            <a:r>
              <a:rPr lang="ar-SA" sz="1000" dirty="0" smtClean="0"/>
              <a:t>4.6%، في حين تصدر الخاسرين قطاع المنافع بنسبة 3.1%، ثم قطاع النفط والغاز بنسبة 1.6%.</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SA" sz="1000" dirty="0" smtClean="0"/>
              <a:t>البنوك وقطاع </a:t>
            </a:r>
            <a:r>
              <a:rPr lang="ar-SA" sz="1000" dirty="0"/>
              <a:t>الخدمات المالية </a:t>
            </a:r>
            <a:r>
              <a:rPr lang="ar-KW" sz="1000" dirty="0" smtClean="0"/>
              <a:t>وقطاع</a:t>
            </a:r>
            <a:r>
              <a:rPr lang="ar-SA" sz="1000" dirty="0" smtClean="0"/>
              <a:t>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46.6</a:t>
            </a:r>
            <a:r>
              <a:rPr lang="ar-KW" sz="1000" dirty="0" smtClean="0"/>
              <a:t>%</a:t>
            </a:r>
            <a:r>
              <a:rPr lang="ar-SA" sz="1000" dirty="0" smtClean="0"/>
              <a:t>، 16.4%، 12.8%</a:t>
            </a:r>
            <a:r>
              <a:rPr lang="ar-KW" sz="1000" dirty="0" smtClean="0"/>
              <a:t>على </a:t>
            </a:r>
            <a:r>
              <a:rPr lang="ar-KW" sz="1000" dirty="0"/>
              <a:t>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البنوك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33.8</a:t>
            </a:r>
            <a:r>
              <a:rPr lang="ar-KW" sz="1000" dirty="0" smtClean="0"/>
              <a:t>%</a:t>
            </a:r>
            <a:r>
              <a:rPr lang="ar-SA" sz="1000" dirty="0" smtClean="0"/>
              <a:t>،</a:t>
            </a:r>
            <a:r>
              <a:rPr lang="ar-KW" sz="1000" dirty="0" smtClean="0"/>
              <a:t> </a:t>
            </a:r>
            <a:r>
              <a:rPr lang="ar-SA" sz="1000" dirty="0" smtClean="0"/>
              <a:t>24.8</a:t>
            </a:r>
            <a:r>
              <a:rPr lang="ar-KW" sz="1000" dirty="0" smtClean="0"/>
              <a:t>%</a:t>
            </a:r>
            <a:r>
              <a:rPr lang="ar-SA" sz="1000" dirty="0" smtClean="0"/>
              <a:t> </a:t>
            </a:r>
            <a:r>
              <a:rPr lang="ar-KW" sz="1000" dirty="0" smtClean="0"/>
              <a:t>و</a:t>
            </a:r>
            <a:r>
              <a:rPr lang="ar-SA" sz="1000" dirty="0" smtClean="0"/>
              <a:t>17.5%</a:t>
            </a:r>
            <a:r>
              <a:rPr lang="ar-KW" sz="1000" dirty="0" smtClean="0"/>
              <a:t> على </a:t>
            </a:r>
            <a:r>
              <a:rPr lang="ar-KW" sz="1000" dirty="0"/>
              <a:t>التوالي.</a:t>
            </a:r>
          </a:p>
        </p:txBody>
      </p:sp>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709760442"/>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43392"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562862320"/>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43393"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844755305"/>
              </p:ext>
            </p:extLst>
          </p:nvPr>
        </p:nvGraphicFramePr>
        <p:xfrm>
          <a:off x="534897" y="1258474"/>
          <a:ext cx="4410075" cy="3067050"/>
        </p:xfrm>
        <a:graphic>
          <a:graphicData uri="http://schemas.openxmlformats.org/presentationml/2006/ole">
            <mc:AlternateContent xmlns:mc="http://schemas.openxmlformats.org/markup-compatibility/2006">
              <mc:Choice xmlns:v="urn:schemas-microsoft-com:vml" Requires="v">
                <p:oleObj spid="_x0000_s143394"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34897"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3621386" y="6029325"/>
            <a:ext cx="3122315" cy="2547369"/>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a:t>بنك الكويت الوطني قائمة 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a:t>
            </a:r>
            <a:r>
              <a:rPr lang="ar-SA" sz="1000" dirty="0" smtClean="0"/>
              <a:t>بلغت 24</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833 فلس مرتفعا بنسبة 1%</a:t>
            </a:r>
            <a:r>
              <a:rPr lang="ar-KW" sz="1000" dirty="0" smtClean="0"/>
              <a:t>،</a:t>
            </a:r>
            <a:r>
              <a:rPr lang="ar-SA" sz="1000" dirty="0" smtClean="0"/>
              <a:t> وجاء سهم بيت التمويل الكويتي بالمركز الثاني </a:t>
            </a:r>
            <a:r>
              <a:rPr lang="ar-SA" sz="1000" dirty="0"/>
              <a:t>بقيمة تداول بلغ</a:t>
            </a:r>
            <a:r>
              <a:rPr lang="ar-KW" sz="1000" dirty="0"/>
              <a:t>ت</a:t>
            </a:r>
            <a:r>
              <a:rPr lang="ar-SA" sz="1000" dirty="0"/>
              <a:t> </a:t>
            </a:r>
            <a:r>
              <a:rPr lang="ar-SA" sz="1000" dirty="0" smtClean="0"/>
              <a:t>22.4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727 فلس مرتفعا بنسبة 0.7%، </a:t>
            </a:r>
            <a:r>
              <a:rPr lang="ar-KW" sz="1000" dirty="0" smtClean="0"/>
              <a:t>ثم </a:t>
            </a:r>
            <a:r>
              <a:rPr lang="ar-SA" sz="1000" dirty="0" smtClean="0"/>
              <a:t>جاء سهم</a:t>
            </a:r>
            <a:r>
              <a:rPr lang="ar-KW" sz="1000" dirty="0" smtClean="0"/>
              <a:t> </a:t>
            </a:r>
            <a:r>
              <a:rPr lang="ar-SA" sz="1000" dirty="0" smtClean="0"/>
              <a:t>بنك الخليج بالمركز </a:t>
            </a:r>
            <a:r>
              <a:rPr lang="ar-KW" sz="1000" dirty="0" smtClean="0"/>
              <a:t>الثالث</a:t>
            </a:r>
            <a:r>
              <a:rPr lang="ar-SA" sz="1000" dirty="0" smtClean="0"/>
              <a:t> بقيمة </a:t>
            </a:r>
            <a:r>
              <a:rPr lang="ar-SA" sz="1000" dirty="0"/>
              <a:t>تداول </a:t>
            </a:r>
            <a:r>
              <a:rPr lang="ar-SA" sz="1000" dirty="0" smtClean="0"/>
              <a:t>بلغت 12.4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214 فلس</a:t>
            </a:r>
            <a:r>
              <a:rPr lang="ar-SA" sz="1000" dirty="0"/>
              <a:t> </a:t>
            </a:r>
            <a:r>
              <a:rPr lang="ar-SA" sz="1000" dirty="0" smtClean="0"/>
              <a:t>متراجعا بنسبة 0.9%.</a:t>
            </a:r>
            <a:endParaRPr lang="ar-KW" sz="1000" dirty="0"/>
          </a:p>
          <a:p>
            <a:pPr marL="0" lvl="2" algn="justLow" rtl="1">
              <a:buClr>
                <a:prstClr val="black"/>
              </a:buCl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5,706</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a:t>
            </a:r>
            <a:r>
              <a:rPr lang="ar-KW" sz="1000" dirty="0" smtClean="0"/>
              <a:t>بلغت </a:t>
            </a:r>
            <a:r>
              <a:rPr lang="ar-SA" sz="1000" dirty="0" smtClean="0"/>
              <a:t>5,579</a:t>
            </a:r>
            <a:r>
              <a:rPr lang="ar-KW" sz="1000" dirty="0" smtClean="0"/>
              <a:t> مليون د.ك</a:t>
            </a:r>
            <a:r>
              <a:rPr lang="ar-SA" sz="1000" dirty="0" smtClean="0"/>
              <a:t>، ثم شركة الإتصالات المتنقلة </a:t>
            </a:r>
            <a:r>
              <a:rPr lang="ar-KW" sz="1000" dirty="0" smtClean="0"/>
              <a:t>بالمرتبة الثالثة </a:t>
            </a:r>
            <a:r>
              <a:rPr lang="ar-KW" sz="1000" dirty="0"/>
              <a:t>بقيمة رأسمالية بلغت </a:t>
            </a:r>
            <a:r>
              <a:rPr lang="ar-SA" sz="1000" dirty="0" smtClean="0"/>
              <a:t>2,674</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58659" y="6029325"/>
            <a:ext cx="3370742"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585544855"/>
              </p:ext>
            </p:extLst>
          </p:nvPr>
        </p:nvGraphicFramePr>
        <p:xfrm>
          <a:off x="152400" y="6231834"/>
          <a:ext cx="3383261" cy="2344859"/>
        </p:xfrm>
        <a:graphic>
          <a:graphicData uri="http://schemas.openxmlformats.org/presentationml/2006/ole">
            <mc:AlternateContent xmlns:mc="http://schemas.openxmlformats.org/markup-compatibility/2006">
              <mc:Choice xmlns:v="urn:schemas-microsoft-com:vml" Requires="v">
                <p:oleObj spid="_x0000_s141442" name="Worksheet" r:id="rId5" imgW="4324275" imgH="2914650" progId="Excel.Sheet.12">
                  <p:link updateAutomatic="1"/>
                </p:oleObj>
              </mc:Choice>
              <mc:Fallback>
                <p:oleObj name="Worksheet" r:id="rId5" imgW="4324275" imgH="2914650" progId="Excel.Sheet.12">
                  <p:link updateAutomatic="1"/>
                  <p:pic>
                    <p:nvPicPr>
                      <p:cNvPr id="0" name=""/>
                      <p:cNvPicPr/>
                      <p:nvPr/>
                    </p:nvPicPr>
                    <p:blipFill>
                      <a:blip r:embed="rId6"/>
                      <a:stretch>
                        <a:fillRect/>
                      </a:stretch>
                    </p:blipFill>
                    <p:spPr>
                      <a:xfrm>
                        <a:off x="152400" y="6231834"/>
                        <a:ext cx="3383261" cy="2344859"/>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181557609"/>
              </p:ext>
            </p:extLst>
          </p:nvPr>
        </p:nvGraphicFramePr>
        <p:xfrm>
          <a:off x="152400" y="1147763"/>
          <a:ext cx="6624638" cy="4779270"/>
        </p:xfrm>
        <a:graphic>
          <a:graphicData uri="http://schemas.openxmlformats.org/presentationml/2006/ole">
            <mc:AlternateContent xmlns:mc="http://schemas.openxmlformats.org/markup-compatibility/2006">
              <mc:Choice xmlns:v="urn:schemas-microsoft-com:vml" Requires="v">
                <p:oleObj spid="_x0000_s141443" name="Worksheet" r:id="rId7" imgW="6686475" imgH="4886325" progId="Excel.Sheet.12">
                  <p:link updateAutomatic="1"/>
                </p:oleObj>
              </mc:Choice>
              <mc:Fallback>
                <p:oleObj name="Worksheet" r:id="rId7" imgW="6686475" imgH="4886325" progId="Excel.Sheet.12">
                  <p:link updateAutomatic="1"/>
                  <p:pic>
                    <p:nvPicPr>
                      <p:cNvPr id="0" name=""/>
                      <p:cNvPicPr/>
                      <p:nvPr/>
                    </p:nvPicPr>
                    <p:blipFill>
                      <a:blip r:embed="rId8"/>
                      <a:stretch>
                        <a:fillRect/>
                      </a:stretch>
                    </p:blipFill>
                    <p:spPr>
                      <a:xfrm>
                        <a:off x="152400" y="1147763"/>
                        <a:ext cx="6624638" cy="4779270"/>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66688" y="3831672"/>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243417" y="3831672"/>
            <a:ext cx="2500283"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مجموعة أرزان المالية للتمويل والإستثمار قائمة </a:t>
            </a:r>
            <a:r>
              <a:rPr lang="ar-SA" sz="1000" dirty="0"/>
              <a:t>الأسهم الأعلى </a:t>
            </a:r>
            <a:r>
              <a:rPr lang="ar-SA" sz="1000" dirty="0" smtClean="0"/>
              <a:t>تداولا من </a:t>
            </a:r>
            <a:r>
              <a:rPr lang="ar-SA" sz="1000" dirty="0"/>
              <a:t>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7.1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93</a:t>
            </a:r>
            <a:r>
              <a:rPr lang="ar-KW" sz="1000" dirty="0" smtClean="0"/>
              <a:t> </a:t>
            </a:r>
            <a:r>
              <a:rPr lang="ar-SA" sz="1000" dirty="0" smtClean="0"/>
              <a:t>فلس متراجعا بنسبة 5.1%</a:t>
            </a:r>
            <a:r>
              <a:rPr lang="ar-KW" sz="1000" dirty="0" smtClean="0"/>
              <a:t>، </a:t>
            </a:r>
            <a:r>
              <a:rPr lang="ar-SA" sz="1000" dirty="0" smtClean="0"/>
              <a:t>وجاء سهم شركة برقان لحفر الابار بالمركز الثاني </a:t>
            </a:r>
            <a:r>
              <a:rPr lang="ar-SA" sz="1000" dirty="0"/>
              <a:t>بقيمة تداول </a:t>
            </a:r>
            <a:r>
              <a:rPr lang="ar-SA" sz="1000" dirty="0" smtClean="0"/>
              <a:t>بلغت 4.6 </a:t>
            </a:r>
            <a:r>
              <a:rPr lang="ar-SA" sz="1000" dirty="0"/>
              <a:t>مليون د.ك</a:t>
            </a:r>
            <a:r>
              <a:rPr lang="ar-KW" sz="1000" dirty="0"/>
              <a:t> </a:t>
            </a:r>
            <a:r>
              <a:rPr lang="ar-SA" sz="1000" dirty="0"/>
              <a:t>لينهي بذلك </a:t>
            </a:r>
            <a:r>
              <a:rPr lang="ar-KW" sz="1000" dirty="0"/>
              <a:t>تداولات </a:t>
            </a:r>
            <a:r>
              <a:rPr lang="ar-KW" sz="1000" dirty="0" smtClean="0"/>
              <a:t>الأسبوع</a:t>
            </a:r>
            <a:r>
              <a:rPr lang="ar-SA" sz="1000" dirty="0" smtClean="0"/>
              <a:t> عند </a:t>
            </a:r>
            <a:r>
              <a:rPr lang="ar-SA" sz="1000" dirty="0"/>
              <a:t>سعر </a:t>
            </a:r>
            <a:r>
              <a:rPr lang="ar-SA" sz="1000" dirty="0" smtClean="0"/>
              <a:t>154 فلس متراجعا بنسبة 1.3%، ثم جاء </a:t>
            </a:r>
            <a:r>
              <a:rPr lang="ar-SA" sz="1000" dirty="0"/>
              <a:t>سهم</a:t>
            </a:r>
            <a:r>
              <a:rPr lang="ar-KW" sz="1000" dirty="0"/>
              <a:t> </a:t>
            </a:r>
            <a:r>
              <a:rPr lang="ar-SA" sz="1000" dirty="0" smtClean="0"/>
              <a:t>شركة الإستشارات المالية الدولية بالمركز الثالث بقيمة تداول بلغت 4.2 مليون د.ك لينهي </a:t>
            </a:r>
            <a:r>
              <a:rPr lang="ar-SA" sz="1000" dirty="0"/>
              <a:t>بذلك </a:t>
            </a:r>
            <a:r>
              <a:rPr lang="ar-KW" sz="1000" dirty="0"/>
              <a:t>تداولات الأسبوع </a:t>
            </a:r>
            <a:r>
              <a:rPr lang="ar-SA" sz="1000" dirty="0" smtClean="0"/>
              <a:t>عند سعر 110 فلس مرتفعا بنسبة 2.8%.</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648</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456</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1503400775"/>
              </p:ext>
            </p:extLst>
          </p:nvPr>
        </p:nvGraphicFramePr>
        <p:xfrm>
          <a:off x="166688" y="1143000"/>
          <a:ext cx="6577012" cy="2314575"/>
        </p:xfrm>
        <a:graphic>
          <a:graphicData uri="http://schemas.openxmlformats.org/presentationml/2006/ole">
            <mc:AlternateContent xmlns:mc="http://schemas.openxmlformats.org/markup-compatibility/2006">
              <mc:Choice xmlns:v="urn:schemas-microsoft-com:vml" Requires="v">
                <p:oleObj spid="_x0000_s139721"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8" y="1143000"/>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287764894"/>
              </p:ext>
            </p:extLst>
          </p:nvPr>
        </p:nvGraphicFramePr>
        <p:xfrm>
          <a:off x="166688" y="4016338"/>
          <a:ext cx="3833812" cy="3000375"/>
        </p:xfrm>
        <a:graphic>
          <a:graphicData uri="http://schemas.openxmlformats.org/presentationml/2006/ole">
            <mc:AlternateContent xmlns:mc="http://schemas.openxmlformats.org/markup-compatibility/2006">
              <mc:Choice xmlns:v="urn:schemas-microsoft-com:vml" Requires="v">
                <p:oleObj spid="_x0000_s139722"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016338"/>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597394907"/>
              </p:ext>
            </p:extLst>
          </p:nvPr>
        </p:nvGraphicFramePr>
        <p:xfrm>
          <a:off x="152400" y="3673475"/>
          <a:ext cx="6596063" cy="2314575"/>
        </p:xfrm>
        <a:graphic>
          <a:graphicData uri="http://schemas.openxmlformats.org/presentationml/2006/ole">
            <mc:AlternateContent xmlns:mc="http://schemas.openxmlformats.org/markup-compatibility/2006">
              <mc:Choice xmlns:v="urn:schemas-microsoft-com:vml" Requires="v">
                <p:oleObj spid="_x0000_s140967" name="Worksheet" r:id="rId5" imgW="6581887" imgH="2314575" progId="Excel.Sheet.12">
                  <p:link updateAutomatic="1"/>
                </p:oleObj>
              </mc:Choice>
              <mc:Fallback>
                <p:oleObj name="Worksheet" r:id="rId5" imgW="6581887" imgH="2314575" progId="Excel.Sheet.12">
                  <p:link updateAutomatic="1"/>
                  <p:pic>
                    <p:nvPicPr>
                      <p:cNvPr id="0" name=""/>
                      <p:cNvPicPr/>
                      <p:nvPr/>
                    </p:nvPicPr>
                    <p:blipFill>
                      <a:blip r:embed="rId6"/>
                      <a:stretch>
                        <a:fillRect/>
                      </a:stretch>
                    </p:blipFill>
                    <p:spPr>
                      <a:xfrm>
                        <a:off x="152400" y="3673475"/>
                        <a:ext cx="6596063"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3550667"/>
              </p:ext>
            </p:extLst>
          </p:nvPr>
        </p:nvGraphicFramePr>
        <p:xfrm>
          <a:off x="152400" y="1150938"/>
          <a:ext cx="6596063" cy="2314575"/>
        </p:xfrm>
        <a:graphic>
          <a:graphicData uri="http://schemas.openxmlformats.org/presentationml/2006/ole">
            <mc:AlternateContent xmlns:mc="http://schemas.openxmlformats.org/markup-compatibility/2006">
              <mc:Choice xmlns:v="urn:schemas-microsoft-com:vml" Requires="v">
                <p:oleObj spid="_x0000_s140968" name="Worksheet" r:id="rId7" imgW="6591449" imgH="2314575" progId="Excel.Sheet.12">
                  <p:link updateAutomatic="1"/>
                </p:oleObj>
              </mc:Choice>
              <mc:Fallback>
                <p:oleObj name="Worksheet" r:id="rId7" imgW="6591449" imgH="2314575" progId="Excel.Sheet.12">
                  <p:link updateAutomatic="1"/>
                  <p:pic>
                    <p:nvPicPr>
                      <p:cNvPr id="0" name=""/>
                      <p:cNvPicPr/>
                      <p:nvPr/>
                    </p:nvPicPr>
                    <p:blipFill>
                      <a:blip r:embed="rId8"/>
                      <a:stretch>
                        <a:fillRect/>
                      </a:stretch>
                    </p:blipFill>
                    <p:spPr>
                      <a:xfrm>
                        <a:off x="152400" y="1150938"/>
                        <a:ext cx="6596063"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15030366"/>
              </p:ext>
            </p:extLst>
          </p:nvPr>
        </p:nvGraphicFramePr>
        <p:xfrm>
          <a:off x="152400" y="6134100"/>
          <a:ext cx="6596063" cy="2314575"/>
        </p:xfrm>
        <a:graphic>
          <a:graphicData uri="http://schemas.openxmlformats.org/presentationml/2006/ole">
            <mc:AlternateContent xmlns:mc="http://schemas.openxmlformats.org/markup-compatibility/2006">
              <mc:Choice xmlns:v="urn:schemas-microsoft-com:vml" Requires="v">
                <p:oleObj spid="_x0000_s140969"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52400" y="6134100"/>
                        <a:ext cx="6596063"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18243</TotalTime>
  <Words>1266</Words>
  <Application>Microsoft Office PowerPoint</Application>
  <PresentationFormat>On-screen Show (4:3)</PresentationFormat>
  <Paragraphs>71</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file:///\\nicfps\laid$\Researches%20&amp;%20Studies\Work%20Files\Periodic%20Reports\Boursa%20Kuwait\Weekly\2020\Master%20Model%20for%20weekly%20(wealth%20management)v.1%20-%20Copy.xlsx!Companies%20(P%20Market)!R3C2:R30C9</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3856</cp:revision>
  <cp:lastPrinted>2019-01-10T11:21:43Z</cp:lastPrinted>
  <dcterms:created xsi:type="dcterms:W3CDTF">2015-01-14T07:25:06Z</dcterms:created>
  <dcterms:modified xsi:type="dcterms:W3CDTF">2021-03-04T12:08:39Z</dcterms:modified>
</cp:coreProperties>
</file>