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8" r:id="rId2"/>
    <p:sldId id="291" r:id="rId3"/>
    <p:sldId id="261" r:id="rId4"/>
    <p:sldId id="287" r:id="rId5"/>
    <p:sldId id="289" r:id="rId6"/>
    <p:sldId id="288" r:id="rId7"/>
    <p:sldId id="290" r:id="rId8"/>
  </p:sldIdLst>
  <p:sldSz cx="6858000" cy="9144000" type="screen4x3"/>
  <p:notesSz cx="9931400" cy="6794500"/>
  <p:defaultTextStyle>
    <a:defPPr>
      <a:defRPr lang="en-US"/>
    </a:defPPr>
    <a:lvl1pPr marL="0" algn="l" defTabSz="855970" rtl="0" eaLnBrk="1" latinLnBrk="0" hangingPunct="1">
      <a:defRPr sz="1685" kern="1200">
        <a:solidFill>
          <a:schemeClr val="tx1"/>
        </a:solidFill>
        <a:latin typeface="+mn-lt"/>
        <a:ea typeface="+mn-ea"/>
        <a:cs typeface="+mn-cs"/>
      </a:defRPr>
    </a:lvl1pPr>
    <a:lvl2pPr marL="427985" algn="l" defTabSz="855970" rtl="0" eaLnBrk="1" latinLnBrk="0" hangingPunct="1">
      <a:defRPr sz="1685" kern="1200">
        <a:solidFill>
          <a:schemeClr val="tx1"/>
        </a:solidFill>
        <a:latin typeface="+mn-lt"/>
        <a:ea typeface="+mn-ea"/>
        <a:cs typeface="+mn-cs"/>
      </a:defRPr>
    </a:lvl2pPr>
    <a:lvl3pPr marL="855970" algn="l" defTabSz="855970" rtl="0" eaLnBrk="1" latinLnBrk="0" hangingPunct="1">
      <a:defRPr sz="1685" kern="1200">
        <a:solidFill>
          <a:schemeClr val="tx1"/>
        </a:solidFill>
        <a:latin typeface="+mn-lt"/>
        <a:ea typeface="+mn-ea"/>
        <a:cs typeface="+mn-cs"/>
      </a:defRPr>
    </a:lvl3pPr>
    <a:lvl4pPr marL="1283955" algn="l" defTabSz="855970" rtl="0" eaLnBrk="1" latinLnBrk="0" hangingPunct="1">
      <a:defRPr sz="1685" kern="1200">
        <a:solidFill>
          <a:schemeClr val="tx1"/>
        </a:solidFill>
        <a:latin typeface="+mn-lt"/>
        <a:ea typeface="+mn-ea"/>
        <a:cs typeface="+mn-cs"/>
      </a:defRPr>
    </a:lvl4pPr>
    <a:lvl5pPr marL="1711940" algn="l" defTabSz="855970" rtl="0" eaLnBrk="1" latinLnBrk="0" hangingPunct="1">
      <a:defRPr sz="1685" kern="1200">
        <a:solidFill>
          <a:schemeClr val="tx1"/>
        </a:solidFill>
        <a:latin typeface="+mn-lt"/>
        <a:ea typeface="+mn-ea"/>
        <a:cs typeface="+mn-cs"/>
      </a:defRPr>
    </a:lvl5pPr>
    <a:lvl6pPr marL="2139925" algn="l" defTabSz="855970" rtl="0" eaLnBrk="1" latinLnBrk="0" hangingPunct="1">
      <a:defRPr sz="1685" kern="1200">
        <a:solidFill>
          <a:schemeClr val="tx1"/>
        </a:solidFill>
        <a:latin typeface="+mn-lt"/>
        <a:ea typeface="+mn-ea"/>
        <a:cs typeface="+mn-cs"/>
      </a:defRPr>
    </a:lvl6pPr>
    <a:lvl7pPr marL="2567910" algn="l" defTabSz="855970" rtl="0" eaLnBrk="1" latinLnBrk="0" hangingPunct="1">
      <a:defRPr sz="1685" kern="1200">
        <a:solidFill>
          <a:schemeClr val="tx1"/>
        </a:solidFill>
        <a:latin typeface="+mn-lt"/>
        <a:ea typeface="+mn-ea"/>
        <a:cs typeface="+mn-cs"/>
      </a:defRPr>
    </a:lvl7pPr>
    <a:lvl8pPr marL="2995894" algn="l" defTabSz="855970" rtl="0" eaLnBrk="1" latinLnBrk="0" hangingPunct="1">
      <a:defRPr sz="1685" kern="1200">
        <a:solidFill>
          <a:schemeClr val="tx1"/>
        </a:solidFill>
        <a:latin typeface="+mn-lt"/>
        <a:ea typeface="+mn-ea"/>
        <a:cs typeface="+mn-cs"/>
      </a:defRPr>
    </a:lvl8pPr>
    <a:lvl9pPr marL="3423879" algn="l" defTabSz="855970" rtl="0" eaLnBrk="1" latinLnBrk="0" hangingPunct="1">
      <a:defRPr sz="1685" kern="1200">
        <a:solidFill>
          <a:schemeClr val="tx1"/>
        </a:solidFill>
        <a:latin typeface="+mn-lt"/>
        <a:ea typeface="+mn-ea"/>
        <a:cs typeface="+mn-cs"/>
      </a:defRPr>
    </a:lvl9pPr>
  </p:defaultTextStyle>
  <p:extLst>
    <p:ext uri="{EFAFB233-063F-42B5-8137-9DF3F51BA10A}">
      <p15:sldGuideLst xmlns:p15="http://schemas.microsoft.com/office/powerpoint/2012/main">
        <p15:guide id="4" orient="horz" userDrawn="1">
          <p15:clr>
            <a:srgbClr val="A4A3A4"/>
          </p15:clr>
        </p15:guide>
        <p15:guide id="10" pos="4248" userDrawn="1">
          <p15:clr>
            <a:srgbClr val="A4A3A4"/>
          </p15:clr>
        </p15:guide>
        <p15:guide id="14" orient="horz" pos="725" userDrawn="1">
          <p15:clr>
            <a:srgbClr val="A4A3A4"/>
          </p15:clr>
        </p15:guide>
        <p15:guide id="16" orient="horz" pos="5488" userDrawn="1">
          <p15:clr>
            <a:srgbClr val="A4A3A4"/>
          </p15:clr>
        </p15:guide>
        <p15:guide id="17" pos="96" userDrawn="1">
          <p15:clr>
            <a:srgbClr val="A4A3A4"/>
          </p15:clr>
        </p15:guide>
      </p15:sldGuideLst>
    </p:ext>
    <p:ext uri="{2D200454-40CA-4A62-9FC3-DE9A4176ACB9}">
      <p15:notesGuideLst xmlns:p15="http://schemas.microsoft.com/office/powerpoint/2012/main">
        <p15:guide id="1" orient="horz" pos="2182" userDrawn="1">
          <p15:clr>
            <a:srgbClr val="A4A3A4"/>
          </p15:clr>
        </p15:guide>
        <p15:guide id="2" pos="3127" userDrawn="1">
          <p15:clr>
            <a:srgbClr val="A4A3A4"/>
          </p15:clr>
        </p15:guide>
        <p15:guide id="3" orient="horz" pos="2181" userDrawn="1">
          <p15:clr>
            <a:srgbClr val="A4A3A4"/>
          </p15:clr>
        </p15:guide>
        <p15:guide id="4" pos="3129" userDrawn="1">
          <p15:clr>
            <a:srgbClr val="A4A3A4"/>
          </p15:clr>
        </p15:guide>
        <p15:guide id="5" orient="horz" pos="2183" userDrawn="1">
          <p15:clr>
            <a:srgbClr val="A4A3A4"/>
          </p15:clr>
        </p15:guide>
        <p15:guide id="6" pos="3126" userDrawn="1">
          <p15:clr>
            <a:srgbClr val="A4A3A4"/>
          </p15:clr>
        </p15:guide>
        <p15:guide id="7" orient="horz" pos="2141" userDrawn="1">
          <p15:clr>
            <a:srgbClr val="A4A3A4"/>
          </p15:clr>
        </p15:guide>
        <p15:guide id="8" orient="horz"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3634"/>
    <a:srgbClr val="922B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snapToGrid="0">
      <p:cViewPr>
        <p:scale>
          <a:sx n="100" d="100"/>
          <a:sy n="100" d="100"/>
        </p:scale>
        <p:origin x="1974" y="72"/>
      </p:cViewPr>
      <p:guideLst>
        <p:guide orient="horz"/>
        <p:guide pos="4248"/>
        <p:guide orient="horz" pos="725"/>
        <p:guide orient="horz" pos="5488"/>
        <p:guide pos="96"/>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20" d="100"/>
          <a:sy n="120" d="100"/>
        </p:scale>
        <p:origin x="1884" y="-48"/>
      </p:cViewPr>
      <p:guideLst>
        <p:guide orient="horz" pos="2182"/>
        <p:guide pos="3127"/>
        <p:guide orient="horz" pos="2181"/>
        <p:guide pos="3129"/>
        <p:guide orient="horz" pos="2183"/>
        <p:guide pos="3126"/>
        <p:guide orient="horz" pos="2141"/>
        <p:guide orient="horz" pos="214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1" y="9"/>
            <a:ext cx="4303607" cy="34090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625526" y="9"/>
            <a:ext cx="4303607" cy="340905"/>
          </a:xfrm>
          <a:prstGeom prst="rect">
            <a:avLst/>
          </a:prstGeom>
        </p:spPr>
        <p:txBody>
          <a:bodyPr vert="horz" lIns="91440" tIns="45720" rIns="91440" bIns="45720" rtlCol="0"/>
          <a:lstStyle>
            <a:lvl1pPr algn="r">
              <a:defRPr sz="1200"/>
            </a:lvl1pPr>
          </a:lstStyle>
          <a:p>
            <a:fld id="{06ECDDC0-EF27-4C47-B8F4-3086A1E580EC}" type="datetimeFigureOut">
              <a:rPr lang="en-US" smtClean="0"/>
              <a:t>3/4/2021</a:t>
            </a:fld>
            <a:endParaRPr lang="en-US" dirty="0"/>
          </a:p>
        </p:txBody>
      </p:sp>
      <p:sp>
        <p:nvSpPr>
          <p:cNvPr id="4" name="Slide Image Placeholder 3"/>
          <p:cNvSpPr>
            <a:spLocks noGrp="1" noRot="1" noChangeAspect="1"/>
          </p:cNvSpPr>
          <p:nvPr>
            <p:ph type="sldImg" idx="2"/>
          </p:nvPr>
        </p:nvSpPr>
        <p:spPr>
          <a:xfrm>
            <a:off x="4105275" y="849313"/>
            <a:ext cx="1720850" cy="22923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93140" y="3269894"/>
            <a:ext cx="7945120" cy="267533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1" y="6453638"/>
            <a:ext cx="4303607" cy="34090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625526" y="6453638"/>
            <a:ext cx="4303607" cy="340904"/>
          </a:xfrm>
          <a:prstGeom prst="rect">
            <a:avLst/>
          </a:prstGeom>
        </p:spPr>
        <p:txBody>
          <a:bodyPr vert="horz" lIns="91440" tIns="45720" rIns="91440" bIns="45720" rtlCol="0" anchor="b"/>
          <a:lstStyle>
            <a:lvl1pPr algn="r">
              <a:defRPr sz="1200"/>
            </a:lvl1pPr>
          </a:lstStyle>
          <a:p>
            <a:fld id="{42EB6FE2-2CAF-4C7A-93FE-7D00B71F633C}" type="slidenum">
              <a:rPr lang="en-US" smtClean="0"/>
              <a:t>‹#›</a:t>
            </a:fld>
            <a:endParaRPr lang="en-US" dirty="0"/>
          </a:p>
        </p:txBody>
      </p:sp>
    </p:spTree>
    <p:extLst>
      <p:ext uri="{BB962C8B-B14F-4D97-AF65-F5344CB8AC3E}">
        <p14:creationId xmlns:p14="http://schemas.microsoft.com/office/powerpoint/2010/main" val="2491399222"/>
      </p:ext>
    </p:extLst>
  </p:cSld>
  <p:clrMap bg1="lt1" tx1="dk1" bg2="lt2" tx2="dk2" accent1="accent1" accent2="accent2" accent3="accent3" accent4="accent4" accent5="accent5" accent6="accent6" hlink="hlink" folHlink="folHlink"/>
  <p:notesStyle>
    <a:lvl1pPr marL="0" algn="l" defTabSz="855970" rtl="0" eaLnBrk="1" latinLnBrk="0" hangingPunct="1">
      <a:defRPr sz="1123" kern="1200">
        <a:solidFill>
          <a:schemeClr val="tx1"/>
        </a:solidFill>
        <a:latin typeface="+mn-lt"/>
        <a:ea typeface="+mn-ea"/>
        <a:cs typeface="+mn-cs"/>
      </a:defRPr>
    </a:lvl1pPr>
    <a:lvl2pPr marL="427985" algn="l" defTabSz="855970" rtl="0" eaLnBrk="1" latinLnBrk="0" hangingPunct="1">
      <a:defRPr sz="1123" kern="1200">
        <a:solidFill>
          <a:schemeClr val="tx1"/>
        </a:solidFill>
        <a:latin typeface="+mn-lt"/>
        <a:ea typeface="+mn-ea"/>
        <a:cs typeface="+mn-cs"/>
      </a:defRPr>
    </a:lvl2pPr>
    <a:lvl3pPr marL="855970" algn="l" defTabSz="855970" rtl="0" eaLnBrk="1" latinLnBrk="0" hangingPunct="1">
      <a:defRPr sz="1123" kern="1200">
        <a:solidFill>
          <a:schemeClr val="tx1"/>
        </a:solidFill>
        <a:latin typeface="+mn-lt"/>
        <a:ea typeface="+mn-ea"/>
        <a:cs typeface="+mn-cs"/>
      </a:defRPr>
    </a:lvl3pPr>
    <a:lvl4pPr marL="1283955" algn="l" defTabSz="855970" rtl="0" eaLnBrk="1" latinLnBrk="0" hangingPunct="1">
      <a:defRPr sz="1123" kern="1200">
        <a:solidFill>
          <a:schemeClr val="tx1"/>
        </a:solidFill>
        <a:latin typeface="+mn-lt"/>
        <a:ea typeface="+mn-ea"/>
        <a:cs typeface="+mn-cs"/>
      </a:defRPr>
    </a:lvl4pPr>
    <a:lvl5pPr marL="1711940" algn="l" defTabSz="855970" rtl="0" eaLnBrk="1" latinLnBrk="0" hangingPunct="1">
      <a:defRPr sz="1123" kern="1200">
        <a:solidFill>
          <a:schemeClr val="tx1"/>
        </a:solidFill>
        <a:latin typeface="+mn-lt"/>
        <a:ea typeface="+mn-ea"/>
        <a:cs typeface="+mn-cs"/>
      </a:defRPr>
    </a:lvl5pPr>
    <a:lvl6pPr marL="2139925" algn="l" defTabSz="855970" rtl="0" eaLnBrk="1" latinLnBrk="0" hangingPunct="1">
      <a:defRPr sz="1123" kern="1200">
        <a:solidFill>
          <a:schemeClr val="tx1"/>
        </a:solidFill>
        <a:latin typeface="+mn-lt"/>
        <a:ea typeface="+mn-ea"/>
        <a:cs typeface="+mn-cs"/>
      </a:defRPr>
    </a:lvl6pPr>
    <a:lvl7pPr marL="2567910" algn="l" defTabSz="855970" rtl="0" eaLnBrk="1" latinLnBrk="0" hangingPunct="1">
      <a:defRPr sz="1123" kern="1200">
        <a:solidFill>
          <a:schemeClr val="tx1"/>
        </a:solidFill>
        <a:latin typeface="+mn-lt"/>
        <a:ea typeface="+mn-ea"/>
        <a:cs typeface="+mn-cs"/>
      </a:defRPr>
    </a:lvl7pPr>
    <a:lvl8pPr marL="2995894" algn="l" defTabSz="855970" rtl="0" eaLnBrk="1" latinLnBrk="0" hangingPunct="1">
      <a:defRPr sz="1123" kern="1200">
        <a:solidFill>
          <a:schemeClr val="tx1"/>
        </a:solidFill>
        <a:latin typeface="+mn-lt"/>
        <a:ea typeface="+mn-ea"/>
        <a:cs typeface="+mn-cs"/>
      </a:defRPr>
    </a:lvl8pPr>
    <a:lvl9pPr marL="3423879" algn="l" defTabSz="855970" rtl="0" eaLnBrk="1" latinLnBrk="0" hangingPunct="1">
      <a:defRPr sz="112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1</a:t>
            </a:fld>
            <a:endParaRPr lang="en-US" dirty="0"/>
          </a:p>
        </p:txBody>
      </p:sp>
    </p:spTree>
    <p:extLst>
      <p:ext uri="{BB962C8B-B14F-4D97-AF65-F5344CB8AC3E}">
        <p14:creationId xmlns:p14="http://schemas.microsoft.com/office/powerpoint/2010/main" val="2555666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2</a:t>
            </a:fld>
            <a:endParaRPr lang="en-US" dirty="0"/>
          </a:p>
        </p:txBody>
      </p:sp>
    </p:spTree>
    <p:extLst>
      <p:ext uri="{BB962C8B-B14F-4D97-AF65-F5344CB8AC3E}">
        <p14:creationId xmlns:p14="http://schemas.microsoft.com/office/powerpoint/2010/main" val="822901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3</a:t>
            </a:fld>
            <a:endParaRPr lang="en-US" dirty="0"/>
          </a:p>
        </p:txBody>
      </p:sp>
    </p:spTree>
    <p:extLst>
      <p:ext uri="{BB962C8B-B14F-4D97-AF65-F5344CB8AC3E}">
        <p14:creationId xmlns:p14="http://schemas.microsoft.com/office/powerpoint/2010/main" val="3268482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4</a:t>
            </a:fld>
            <a:endParaRPr lang="en-US" dirty="0"/>
          </a:p>
        </p:txBody>
      </p:sp>
    </p:spTree>
    <p:extLst>
      <p:ext uri="{BB962C8B-B14F-4D97-AF65-F5344CB8AC3E}">
        <p14:creationId xmlns:p14="http://schemas.microsoft.com/office/powerpoint/2010/main" val="3708512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5</a:t>
            </a:fld>
            <a:endParaRPr lang="en-US" dirty="0"/>
          </a:p>
        </p:txBody>
      </p:sp>
    </p:spTree>
    <p:extLst>
      <p:ext uri="{BB962C8B-B14F-4D97-AF65-F5344CB8AC3E}">
        <p14:creationId xmlns:p14="http://schemas.microsoft.com/office/powerpoint/2010/main" val="3555365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6</a:t>
            </a:fld>
            <a:endParaRPr lang="en-US" dirty="0"/>
          </a:p>
        </p:txBody>
      </p:sp>
    </p:spTree>
    <p:extLst>
      <p:ext uri="{BB962C8B-B14F-4D97-AF65-F5344CB8AC3E}">
        <p14:creationId xmlns:p14="http://schemas.microsoft.com/office/powerpoint/2010/main" val="2985858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8"/>
            <a:ext cx="5143500" cy="2207683"/>
          </a:xfrm>
        </p:spPr>
        <p:txBody>
          <a:bodyPr/>
          <a:lstStyle>
            <a:lvl1pPr marL="0" indent="0" algn="ctr">
              <a:buNone/>
              <a:defRPr sz="1800"/>
            </a:lvl1pPr>
            <a:lvl2pPr marL="342929" indent="0" algn="ctr">
              <a:buNone/>
              <a:defRPr sz="1500"/>
            </a:lvl2pPr>
            <a:lvl3pPr marL="685857" indent="0" algn="ctr">
              <a:buNone/>
              <a:defRPr sz="1350"/>
            </a:lvl3pPr>
            <a:lvl4pPr marL="1028787" indent="0" algn="ctr">
              <a:buNone/>
              <a:defRPr sz="1200"/>
            </a:lvl4pPr>
            <a:lvl5pPr marL="1371716" indent="0" algn="ctr">
              <a:buNone/>
              <a:defRPr sz="1200"/>
            </a:lvl5pPr>
            <a:lvl6pPr marL="1714645" indent="0" algn="ctr">
              <a:buNone/>
              <a:defRPr sz="1200"/>
            </a:lvl6pPr>
            <a:lvl7pPr marL="2057574" indent="0" algn="ctr">
              <a:buNone/>
              <a:defRPr sz="1200"/>
            </a:lvl7pPr>
            <a:lvl8pPr marL="2400502" indent="0" algn="ctr">
              <a:buNone/>
              <a:defRPr sz="1200"/>
            </a:lvl8pPr>
            <a:lvl9pPr marL="2743431"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3DE395-523D-450A-B34B-7E9EE27CFA09}" type="datetime1">
              <a:rPr lang="en-US" smtClean="0"/>
              <a:t>3/4/2021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spTree>
    <p:extLst>
      <p:ext uri="{BB962C8B-B14F-4D97-AF65-F5344CB8AC3E}">
        <p14:creationId xmlns:p14="http://schemas.microsoft.com/office/powerpoint/2010/main" val="20395174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2A75BA-3733-4888-8040-E28D95BE0908}" type="datetime1">
              <a:rPr lang="en-US" smtClean="0"/>
              <a:t>3/4/2021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1043979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8"/>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8"/>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1966BE-DD80-4548-A4DC-54A9DA2063BD}" type="datetime1">
              <a:rPr lang="en-US" smtClean="0"/>
              <a:t>3/4/2021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7470532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Disclaimer">
    <p:spTree>
      <p:nvGrpSpPr>
        <p:cNvPr id="1" name=""/>
        <p:cNvGrpSpPr/>
        <p:nvPr/>
      </p:nvGrpSpPr>
      <p:grpSpPr>
        <a:xfrm>
          <a:off x="0" y="0"/>
          <a:ext cx="0" cy="0"/>
          <a:chOff x="0" y="0"/>
          <a:chExt cx="0" cy="0"/>
        </a:xfrm>
      </p:grpSpPr>
      <p:sp>
        <p:nvSpPr>
          <p:cNvPr id="2" name="Freeform 7"/>
          <p:cNvSpPr>
            <a:spLocks noChangeAspect="1"/>
          </p:cNvSpPr>
          <p:nvPr userDrawn="1"/>
        </p:nvSpPr>
        <p:spPr bwMode="gray">
          <a:xfrm rot="10800000">
            <a:off x="2312264" y="3707904"/>
            <a:ext cx="4545736" cy="5436096"/>
          </a:xfrm>
          <a:custGeom>
            <a:avLst/>
            <a:gdLst/>
            <a:ahLst/>
            <a:cxnLst>
              <a:cxn ang="0">
                <a:pos x="0" y="0"/>
              </a:cxn>
              <a:cxn ang="0">
                <a:pos x="0" y="12405"/>
              </a:cxn>
              <a:cxn ang="0">
                <a:pos x="16308" y="12405"/>
              </a:cxn>
              <a:cxn ang="0">
                <a:pos x="19984" y="0"/>
              </a:cxn>
              <a:cxn ang="0">
                <a:pos x="0" y="0"/>
              </a:cxn>
            </a:cxnLst>
            <a:rect l="0" t="0" r="r" b="b"/>
            <a:pathLst>
              <a:path w="19984" h="12405">
                <a:moveTo>
                  <a:pt x="0" y="0"/>
                </a:moveTo>
                <a:lnTo>
                  <a:pt x="0" y="12405"/>
                </a:lnTo>
                <a:lnTo>
                  <a:pt x="16308" y="12405"/>
                </a:lnTo>
                <a:lnTo>
                  <a:pt x="19984" y="0"/>
                </a:lnTo>
                <a:lnTo>
                  <a:pt x="0" y="0"/>
                </a:lnTo>
                <a:close/>
              </a:path>
            </a:pathLst>
          </a:custGeom>
          <a:solidFill>
            <a:srgbClr val="963634"/>
          </a:solidFill>
          <a:ln w="9525" cap="flat" cmpd="sng">
            <a:noFill/>
            <a:prstDash val="solid"/>
            <a:round/>
            <a:headEnd type="none" w="med" len="med"/>
            <a:tailEnd type="none" w="med" len="med"/>
          </a:ln>
          <a:effectLst/>
        </p:spPr>
        <p:txBody>
          <a:bodyPr/>
          <a:lstStyle/>
          <a:p>
            <a:pPr marL="0" algn="l" defTabSz="844083" rtl="0" eaLnBrk="1" latinLnBrk="0" hangingPunct="1">
              <a:spcBef>
                <a:spcPct val="50000"/>
              </a:spcBef>
              <a:defRPr/>
            </a:pPr>
            <a:endParaRPr lang="en-GB" sz="1662" kern="1200" dirty="0">
              <a:solidFill>
                <a:schemeClr val="tx1"/>
              </a:solidFill>
              <a:latin typeface="+mn-lt"/>
              <a:ea typeface="+mn-ea"/>
              <a:cs typeface="+mn-cs"/>
            </a:endParaRPr>
          </a:p>
        </p:txBody>
      </p:sp>
      <p:sp>
        <p:nvSpPr>
          <p:cNvPr id="4" name="Text Placeholder 4"/>
          <p:cNvSpPr>
            <a:spLocks noGrp="1"/>
          </p:cNvSpPr>
          <p:nvPr>
            <p:ph type="body" sz="quarter" idx="10"/>
          </p:nvPr>
        </p:nvSpPr>
        <p:spPr bwMode="gray">
          <a:xfrm>
            <a:off x="189036" y="5721600"/>
            <a:ext cx="2778473" cy="2499534"/>
          </a:xfrm>
          <a:prstGeom prst="rect">
            <a:avLst/>
          </a:prstGeom>
          <a:noFill/>
          <a:ln w="9525">
            <a:noFill/>
            <a:miter lim="800000"/>
            <a:headEnd/>
            <a:tailEnd/>
          </a:ln>
        </p:spPr>
        <p:txBody>
          <a:bodyPr anchor="b">
            <a:normAutofit/>
          </a:bodyPr>
          <a:lstStyle>
            <a:lvl1pPr>
              <a:defRPr lang="en-US" sz="923" b="0" dirty="0" smtClean="0">
                <a:solidFill>
                  <a:schemeClr val="tx1"/>
                </a:solidFill>
                <a:latin typeface="+mn-lt"/>
                <a:ea typeface="+mn-ea"/>
                <a:cs typeface="+mn-cs"/>
              </a:defRPr>
            </a:lvl1pPr>
          </a:lstStyle>
          <a:p>
            <a:pPr lvl="0"/>
            <a:r>
              <a:rPr lang="en-US" dirty="0" smtClean="0"/>
              <a:t>Click to edit Master text styles</a:t>
            </a:r>
          </a:p>
        </p:txBody>
      </p:sp>
      <p:pic>
        <p:nvPicPr>
          <p:cNvPr id="5" name="Picture 4" descr="NIC-Logo"/>
          <p:cNvPicPr>
            <a:picLocks noChangeArrowheads="1"/>
          </p:cNvPicPr>
          <p:nvPr userDrawn="1"/>
        </p:nvPicPr>
        <p:blipFill>
          <a:blip r:embed="rId2" cstate="print"/>
          <a:srcRect/>
          <a:stretch>
            <a:fillRect/>
          </a:stretch>
        </p:blipFill>
        <p:spPr bwMode="auto">
          <a:xfrm>
            <a:off x="7640" y="12854"/>
            <a:ext cx="1981200" cy="718038"/>
          </a:xfrm>
          <a:prstGeom prst="rect">
            <a:avLst/>
          </a:prstGeom>
          <a:noFill/>
          <a:ln w="9525">
            <a:noFill/>
            <a:miter lim="800000"/>
            <a:headEnd/>
            <a:tailEnd/>
          </a:ln>
        </p:spPr>
      </p:pic>
    </p:spTree>
    <p:extLst>
      <p:ext uri="{BB962C8B-B14F-4D97-AF65-F5344CB8AC3E}">
        <p14:creationId xmlns:p14="http://schemas.microsoft.com/office/powerpoint/2010/main" val="74863827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0DF7A3-8978-49C9-B87C-E831D07A6CF2}" type="datetime1">
              <a:rPr lang="en-US" smtClean="0"/>
              <a:t>3/4/2021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698405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7" y="2279657"/>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7" y="6119290"/>
            <a:ext cx="5915025" cy="2000249"/>
          </a:xfrm>
        </p:spPr>
        <p:txBody>
          <a:bodyPr/>
          <a:lstStyle>
            <a:lvl1pPr marL="0" indent="0">
              <a:buNone/>
              <a:defRPr sz="1800">
                <a:solidFill>
                  <a:schemeClr val="tx1"/>
                </a:solidFill>
              </a:defRPr>
            </a:lvl1pPr>
            <a:lvl2pPr marL="342929" indent="0">
              <a:buNone/>
              <a:defRPr sz="1500">
                <a:solidFill>
                  <a:schemeClr val="tx1">
                    <a:tint val="75000"/>
                  </a:schemeClr>
                </a:solidFill>
              </a:defRPr>
            </a:lvl2pPr>
            <a:lvl3pPr marL="685857" indent="0">
              <a:buNone/>
              <a:defRPr sz="1350">
                <a:solidFill>
                  <a:schemeClr val="tx1">
                    <a:tint val="75000"/>
                  </a:schemeClr>
                </a:solidFill>
              </a:defRPr>
            </a:lvl3pPr>
            <a:lvl4pPr marL="1028787" indent="0">
              <a:buNone/>
              <a:defRPr sz="1200">
                <a:solidFill>
                  <a:schemeClr val="tx1">
                    <a:tint val="75000"/>
                  </a:schemeClr>
                </a:solidFill>
              </a:defRPr>
            </a:lvl4pPr>
            <a:lvl5pPr marL="1371716" indent="0">
              <a:buNone/>
              <a:defRPr sz="1200">
                <a:solidFill>
                  <a:schemeClr val="tx1">
                    <a:tint val="75000"/>
                  </a:schemeClr>
                </a:solidFill>
              </a:defRPr>
            </a:lvl5pPr>
            <a:lvl6pPr marL="1714645" indent="0">
              <a:buNone/>
              <a:defRPr sz="1200">
                <a:solidFill>
                  <a:schemeClr val="tx1">
                    <a:tint val="75000"/>
                  </a:schemeClr>
                </a:solidFill>
              </a:defRPr>
            </a:lvl6pPr>
            <a:lvl7pPr marL="2057574" indent="0">
              <a:buNone/>
              <a:defRPr sz="1200">
                <a:solidFill>
                  <a:schemeClr val="tx1">
                    <a:tint val="75000"/>
                  </a:schemeClr>
                </a:solidFill>
              </a:defRPr>
            </a:lvl7pPr>
            <a:lvl8pPr marL="2400502" indent="0">
              <a:buNone/>
              <a:defRPr sz="1200">
                <a:solidFill>
                  <a:schemeClr val="tx1">
                    <a:tint val="75000"/>
                  </a:schemeClr>
                </a:solidFill>
              </a:defRPr>
            </a:lvl8pPr>
            <a:lvl9pPr marL="2743431"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6CE073-811D-4D11-ADA6-72ABF44B0B86}" type="datetime1">
              <a:rPr lang="en-US" smtClean="0"/>
              <a:t>3/4/2021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0558162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03DC1EC-0D1F-4D2D-876A-1FD6E544116C}" type="datetime1">
              <a:rPr lang="en-US" smtClean="0"/>
              <a:t>3/4/2021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8512449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40"/>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3" y="2241555"/>
            <a:ext cx="2901255" cy="1098549"/>
          </a:xfrm>
        </p:spPr>
        <p:txBody>
          <a:bodyPr anchor="b"/>
          <a:lstStyle>
            <a:lvl1pPr marL="0" indent="0">
              <a:buNone/>
              <a:defRPr sz="1800" b="1"/>
            </a:lvl1pPr>
            <a:lvl2pPr marL="342929" indent="0">
              <a:buNone/>
              <a:defRPr sz="1500" b="1"/>
            </a:lvl2pPr>
            <a:lvl3pPr marL="685857" indent="0">
              <a:buNone/>
              <a:defRPr sz="1350" b="1"/>
            </a:lvl3pPr>
            <a:lvl4pPr marL="1028787" indent="0">
              <a:buNone/>
              <a:defRPr sz="1200" b="1"/>
            </a:lvl4pPr>
            <a:lvl5pPr marL="1371716" indent="0">
              <a:buNone/>
              <a:defRPr sz="1200" b="1"/>
            </a:lvl5pPr>
            <a:lvl6pPr marL="1714645" indent="0">
              <a:buNone/>
              <a:defRPr sz="1200" b="1"/>
            </a:lvl6pPr>
            <a:lvl7pPr marL="2057574" indent="0">
              <a:buNone/>
              <a:defRPr sz="1200" b="1"/>
            </a:lvl7pPr>
            <a:lvl8pPr marL="2400502" indent="0">
              <a:buNone/>
              <a:defRPr sz="1200" b="1"/>
            </a:lvl8pPr>
            <a:lvl9pPr marL="2743431"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3"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4" y="2241555"/>
            <a:ext cx="2915543" cy="1098549"/>
          </a:xfrm>
        </p:spPr>
        <p:txBody>
          <a:bodyPr anchor="b"/>
          <a:lstStyle>
            <a:lvl1pPr marL="0" indent="0">
              <a:buNone/>
              <a:defRPr sz="1800" b="1"/>
            </a:lvl1pPr>
            <a:lvl2pPr marL="342929" indent="0">
              <a:buNone/>
              <a:defRPr sz="1500" b="1"/>
            </a:lvl2pPr>
            <a:lvl3pPr marL="685857" indent="0">
              <a:buNone/>
              <a:defRPr sz="1350" b="1"/>
            </a:lvl3pPr>
            <a:lvl4pPr marL="1028787" indent="0">
              <a:buNone/>
              <a:defRPr sz="1200" b="1"/>
            </a:lvl4pPr>
            <a:lvl5pPr marL="1371716" indent="0">
              <a:buNone/>
              <a:defRPr sz="1200" b="1"/>
            </a:lvl5pPr>
            <a:lvl6pPr marL="1714645" indent="0">
              <a:buNone/>
              <a:defRPr sz="1200" b="1"/>
            </a:lvl6pPr>
            <a:lvl7pPr marL="2057574" indent="0">
              <a:buNone/>
              <a:defRPr sz="1200" b="1"/>
            </a:lvl7pPr>
            <a:lvl8pPr marL="2400502" indent="0">
              <a:buNone/>
              <a:defRPr sz="1200" b="1"/>
            </a:lvl8pPr>
            <a:lvl9pPr marL="2743431"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4"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0093692-2CD7-4DC1-9A2A-62781A4F267D}" type="datetime1">
              <a:rPr lang="en-US" smtClean="0"/>
              <a:t>3/4/2021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7137B89-8CE1-40D6-81D6-7E13319A8EB3}" type="slidenum">
              <a:rPr lang="en-US" smtClean="0"/>
              <a:t>‹#›</a:t>
            </a:fld>
            <a:endParaRPr lang="en-US" dirty="0"/>
          </a:p>
        </p:txBody>
      </p:sp>
      <p:cxnSp>
        <p:nvCxnSpPr>
          <p:cNvPr id="10" name="Straight Connector 9"/>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1918054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A596A41-191C-4841-ACF7-72FDDFA21E2B}" type="datetime1">
              <a:rPr lang="en-US" smtClean="0"/>
              <a:t>3/4/2021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7137B89-8CE1-40D6-81D6-7E13319A8EB3}" type="slidenum">
              <a:rPr lang="en-US" smtClean="0"/>
              <a:t>‹#›</a:t>
            </a:fld>
            <a:endParaRPr lang="en-US" dirty="0"/>
          </a:p>
        </p:txBody>
      </p:sp>
      <p:cxnSp>
        <p:nvCxnSpPr>
          <p:cNvPr id="6" name="Straight Connector 5"/>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0597733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2A6167-F087-439E-AE9B-3FCAB06E9789}" type="datetime1">
              <a:rPr lang="en-US" smtClean="0"/>
              <a:t>3/4/2021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7137B89-8CE1-40D6-81D6-7E13319A8EB3}" type="slidenum">
              <a:rPr lang="en-US" smtClean="0"/>
              <a:t>‹#›</a:t>
            </a:fld>
            <a:endParaRPr lang="en-US" dirty="0"/>
          </a:p>
        </p:txBody>
      </p:sp>
      <p:cxnSp>
        <p:nvCxnSpPr>
          <p:cNvPr id="5" name="Straight Connector 4"/>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8888270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5" y="1316573"/>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4"/>
            <a:ext cx="2211884" cy="5082117"/>
          </a:xfrm>
        </p:spPr>
        <p:txBody>
          <a:bodyPr/>
          <a:lstStyle>
            <a:lvl1pPr marL="0" indent="0">
              <a:buNone/>
              <a:defRPr sz="1200"/>
            </a:lvl1pPr>
            <a:lvl2pPr marL="342929" indent="0">
              <a:buNone/>
              <a:defRPr sz="1050"/>
            </a:lvl2pPr>
            <a:lvl3pPr marL="685857" indent="0">
              <a:buNone/>
              <a:defRPr sz="900"/>
            </a:lvl3pPr>
            <a:lvl4pPr marL="1028787" indent="0">
              <a:buNone/>
              <a:defRPr sz="750"/>
            </a:lvl4pPr>
            <a:lvl5pPr marL="1371716" indent="0">
              <a:buNone/>
              <a:defRPr sz="750"/>
            </a:lvl5pPr>
            <a:lvl6pPr marL="1714645" indent="0">
              <a:buNone/>
              <a:defRPr sz="750"/>
            </a:lvl6pPr>
            <a:lvl7pPr marL="2057574" indent="0">
              <a:buNone/>
              <a:defRPr sz="750"/>
            </a:lvl7pPr>
            <a:lvl8pPr marL="2400502" indent="0">
              <a:buNone/>
              <a:defRPr sz="750"/>
            </a:lvl8pPr>
            <a:lvl9pPr marL="2743431"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F1CD83-CB43-4049-820E-5D1BD42483E3}" type="datetime1">
              <a:rPr lang="en-US" smtClean="0"/>
              <a:t>3/4/2021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0986741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5" y="1316573"/>
            <a:ext cx="3471863" cy="6498167"/>
          </a:xfrm>
        </p:spPr>
        <p:txBody>
          <a:bodyPr anchor="t"/>
          <a:lstStyle>
            <a:lvl1pPr marL="0" indent="0">
              <a:buNone/>
              <a:defRPr sz="2400"/>
            </a:lvl1pPr>
            <a:lvl2pPr marL="342929" indent="0">
              <a:buNone/>
              <a:defRPr sz="2100"/>
            </a:lvl2pPr>
            <a:lvl3pPr marL="685857" indent="0">
              <a:buNone/>
              <a:defRPr sz="1800"/>
            </a:lvl3pPr>
            <a:lvl4pPr marL="1028787" indent="0">
              <a:buNone/>
              <a:defRPr sz="1500"/>
            </a:lvl4pPr>
            <a:lvl5pPr marL="1371716" indent="0">
              <a:buNone/>
              <a:defRPr sz="1500"/>
            </a:lvl5pPr>
            <a:lvl6pPr marL="1714645" indent="0">
              <a:buNone/>
              <a:defRPr sz="1500"/>
            </a:lvl6pPr>
            <a:lvl7pPr marL="2057574" indent="0">
              <a:buNone/>
              <a:defRPr sz="1500"/>
            </a:lvl7pPr>
            <a:lvl8pPr marL="2400502" indent="0">
              <a:buNone/>
              <a:defRPr sz="1500"/>
            </a:lvl8pPr>
            <a:lvl9pPr marL="2743431" indent="0">
              <a:buNone/>
              <a:defRPr sz="15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2381" y="2743204"/>
            <a:ext cx="2211884" cy="5082117"/>
          </a:xfrm>
        </p:spPr>
        <p:txBody>
          <a:bodyPr/>
          <a:lstStyle>
            <a:lvl1pPr marL="0" indent="0">
              <a:buNone/>
              <a:defRPr sz="1200"/>
            </a:lvl1pPr>
            <a:lvl2pPr marL="342929" indent="0">
              <a:buNone/>
              <a:defRPr sz="1050"/>
            </a:lvl2pPr>
            <a:lvl3pPr marL="685857" indent="0">
              <a:buNone/>
              <a:defRPr sz="900"/>
            </a:lvl3pPr>
            <a:lvl4pPr marL="1028787" indent="0">
              <a:buNone/>
              <a:defRPr sz="750"/>
            </a:lvl4pPr>
            <a:lvl5pPr marL="1371716" indent="0">
              <a:buNone/>
              <a:defRPr sz="750"/>
            </a:lvl5pPr>
            <a:lvl6pPr marL="1714645" indent="0">
              <a:buNone/>
              <a:defRPr sz="750"/>
            </a:lvl6pPr>
            <a:lvl7pPr marL="2057574" indent="0">
              <a:buNone/>
              <a:defRPr sz="750"/>
            </a:lvl7pPr>
            <a:lvl8pPr marL="2400502" indent="0">
              <a:buNone/>
              <a:defRPr sz="750"/>
            </a:lvl8pPr>
            <a:lvl9pPr marL="2743431"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0AF9F1-69D2-4F12-A029-122517D41A97}" type="datetime1">
              <a:rPr lang="en-US" smtClean="0"/>
              <a:t>3/4/2021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1845592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9" y="486840"/>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9"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40"/>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71C2E88-5EFA-483D-896E-A4969E82A51E}" type="datetime1">
              <a:rPr lang="en-US" smtClean="0"/>
              <a:t>3/4/2021</a:t>
            </a:fld>
            <a:endParaRPr lang="en-US" dirty="0"/>
          </a:p>
        </p:txBody>
      </p:sp>
      <p:sp>
        <p:nvSpPr>
          <p:cNvPr id="5" name="Footer Placeholder 4"/>
          <p:cNvSpPr>
            <a:spLocks noGrp="1"/>
          </p:cNvSpPr>
          <p:nvPr>
            <p:ph type="ftr" sz="quarter" idx="3"/>
          </p:nvPr>
        </p:nvSpPr>
        <p:spPr>
          <a:xfrm>
            <a:off x="2271714" y="8475140"/>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40"/>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87137B89-8CE1-40D6-81D6-7E13319A8EB3}" type="slidenum">
              <a:rPr lang="en-US" smtClean="0"/>
              <a:t>‹#›</a:t>
            </a:fld>
            <a:endParaRPr lang="en-US" dirty="0"/>
          </a:p>
        </p:txBody>
      </p:sp>
    </p:spTree>
    <p:extLst>
      <p:ext uri="{BB962C8B-B14F-4D97-AF65-F5344CB8AC3E}">
        <p14:creationId xmlns:p14="http://schemas.microsoft.com/office/powerpoint/2010/main" val="8393825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hf hdr="0" ftr="0" dt="0"/>
  <p:txStyles>
    <p:titleStyle>
      <a:lvl1pPr algn="l" defTabSz="685857"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64" indent="-171464" algn="l" defTabSz="685857"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93" indent="-171464" algn="l" defTabSz="685857"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21" indent="-171464" algn="l" defTabSz="685857"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251"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181"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109"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038"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966"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895"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57" rtl="0" eaLnBrk="1" latinLnBrk="0" hangingPunct="1">
        <a:defRPr sz="1350" kern="1200">
          <a:solidFill>
            <a:schemeClr val="tx1"/>
          </a:solidFill>
          <a:latin typeface="+mn-lt"/>
          <a:ea typeface="+mn-ea"/>
          <a:cs typeface="+mn-cs"/>
        </a:defRPr>
      </a:lvl1pPr>
      <a:lvl2pPr marL="342929" algn="l" defTabSz="685857" rtl="0" eaLnBrk="1" latinLnBrk="0" hangingPunct="1">
        <a:defRPr sz="1350" kern="1200">
          <a:solidFill>
            <a:schemeClr val="tx1"/>
          </a:solidFill>
          <a:latin typeface="+mn-lt"/>
          <a:ea typeface="+mn-ea"/>
          <a:cs typeface="+mn-cs"/>
        </a:defRPr>
      </a:lvl2pPr>
      <a:lvl3pPr marL="685857" algn="l" defTabSz="685857" rtl="0" eaLnBrk="1" latinLnBrk="0" hangingPunct="1">
        <a:defRPr sz="1350" kern="1200">
          <a:solidFill>
            <a:schemeClr val="tx1"/>
          </a:solidFill>
          <a:latin typeface="+mn-lt"/>
          <a:ea typeface="+mn-ea"/>
          <a:cs typeface="+mn-cs"/>
        </a:defRPr>
      </a:lvl3pPr>
      <a:lvl4pPr marL="1028787" algn="l" defTabSz="685857" rtl="0" eaLnBrk="1" latinLnBrk="0" hangingPunct="1">
        <a:defRPr sz="1350" kern="1200">
          <a:solidFill>
            <a:schemeClr val="tx1"/>
          </a:solidFill>
          <a:latin typeface="+mn-lt"/>
          <a:ea typeface="+mn-ea"/>
          <a:cs typeface="+mn-cs"/>
        </a:defRPr>
      </a:lvl4pPr>
      <a:lvl5pPr marL="1371716" algn="l" defTabSz="685857" rtl="0" eaLnBrk="1" latinLnBrk="0" hangingPunct="1">
        <a:defRPr sz="1350" kern="1200">
          <a:solidFill>
            <a:schemeClr val="tx1"/>
          </a:solidFill>
          <a:latin typeface="+mn-lt"/>
          <a:ea typeface="+mn-ea"/>
          <a:cs typeface="+mn-cs"/>
        </a:defRPr>
      </a:lvl5pPr>
      <a:lvl6pPr marL="1714645" algn="l" defTabSz="685857" rtl="0" eaLnBrk="1" latinLnBrk="0" hangingPunct="1">
        <a:defRPr sz="1350" kern="1200">
          <a:solidFill>
            <a:schemeClr val="tx1"/>
          </a:solidFill>
          <a:latin typeface="+mn-lt"/>
          <a:ea typeface="+mn-ea"/>
          <a:cs typeface="+mn-cs"/>
        </a:defRPr>
      </a:lvl6pPr>
      <a:lvl7pPr marL="2057574" algn="l" defTabSz="685857" rtl="0" eaLnBrk="1" latinLnBrk="0" hangingPunct="1">
        <a:defRPr sz="1350" kern="1200">
          <a:solidFill>
            <a:schemeClr val="tx1"/>
          </a:solidFill>
          <a:latin typeface="+mn-lt"/>
          <a:ea typeface="+mn-ea"/>
          <a:cs typeface="+mn-cs"/>
        </a:defRPr>
      </a:lvl7pPr>
      <a:lvl8pPr marL="2400502" algn="l" defTabSz="685857" rtl="0" eaLnBrk="1" latinLnBrk="0" hangingPunct="1">
        <a:defRPr sz="1350" kern="1200">
          <a:solidFill>
            <a:schemeClr val="tx1"/>
          </a:solidFill>
          <a:latin typeface="+mn-lt"/>
          <a:ea typeface="+mn-ea"/>
          <a:cs typeface="+mn-cs"/>
        </a:defRPr>
      </a:lvl8pPr>
      <a:lvl9pPr marL="2743431" algn="l" defTabSz="685857"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file:///\\nicfps\laid$\Researches%20&amp;%20Studies\Work%20Files\Periodic%20Reports\Boursa%20Kuwait\Weekly\2020\Master%20Model%20for%20weekly%20(wealth%20management)v.1%20-%20Copy.xlsx!Indcies%20!R2C2:R7C9"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notesSlide" Target="../notesSlides/notesSlide3.xml"/><Relationship Id="rId7" Type="http://schemas.openxmlformats.org/officeDocument/2006/relationships/oleObject" Target="file:///\\nicfps\laid$\Researches%20&amp;%20Studies\Work%20Files\Periodic%20Reports\Boursa%20Kuwait\Weekly\2020\Master%20Model%20for%20weekly%20(wealth%20management)v.1%20-%20Copy.xlsx!sector%20indices%20%20!%5bMaster%20Model%20for%20weekly%20(wealth%20management)v.1%20-%20Copy.xlsx%5dsector%20indices%20%20%20Chart%202" TargetMode="Externa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file:///\\nicfps\laid$\Researches%20&amp;%20Studies\Work%20Files\Periodic%20Reports\Boursa%20Kuwait\Weekly\2020\Master%20Model%20for%20weekly%20(wealth%20management)v.1%20-%20Copy.xlsx!sector%20indices%20%20!%5bMaster%20Model%20for%20weekly%20(wealth%20management)v.1%20-%20Copy.xlsx%5dsector%20indices%20%20%20Chart%201" TargetMode="External"/><Relationship Id="rId10" Type="http://schemas.openxmlformats.org/officeDocument/2006/relationships/image" Target="../media/image6.emf"/><Relationship Id="rId4" Type="http://schemas.openxmlformats.org/officeDocument/2006/relationships/image" Target="../media/image3.png"/><Relationship Id="rId9" Type="http://schemas.openxmlformats.org/officeDocument/2006/relationships/oleObject" Target="file:///\\nicfps\laid$\Researches%20&amp;%20Studies\Work%20Files\Periodic%20Reports\Boursa%20Kuwait\Weekly\2020\Master%20Model%20for%20weekly%20(wealth%20management)v.1%20-%20Copy.xlsx!sector%20indices%20%20!R2C24:R17C28"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notesSlide" Target="../notesSlides/notesSlide4.xml"/><Relationship Id="rId7" Type="http://schemas.openxmlformats.org/officeDocument/2006/relationships/oleObject" Target="file:///\\nicfps\laid$\Researches%20&amp;%20Studies\Work%20Files\Periodic%20Reports\Boursa%20Kuwait\Weekly\2020\Master%20Model%20for%20weekly%20(wealth%20management)v.1%20-%20Copy.xlsx!Companies%20(P%20Market)!R3C2:R30C9" TargetMode="External"/><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7.emf"/><Relationship Id="rId5" Type="http://schemas.openxmlformats.org/officeDocument/2006/relationships/oleObject" Target="file:///\\nicfps\laid$\Researches%20&amp;%20Studies\Work%20Files\Periodic%20Reports\Boursa%20Kuwait\Weekly\2020\Master%20Model%20for%20weekly%20(wealth%20management)v.1%20-%20Copy.xlsx!(P%20Market)%20chart!%5bMaster%20Model%20for%20weekly%20(wealth%20management)v.1%20-%20Copy.xlsx%5d(P%20Market)%20chart%20Chart%202"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notesSlide" Target="../notesSlides/notesSlide5.xml"/><Relationship Id="rId7" Type="http://schemas.openxmlformats.org/officeDocument/2006/relationships/oleObject" Target="file:///\\nicfps\laid$\Researches%20&amp;%20Studies\Work%20Files\Periodic%20Reports\Boursa%20Kuwait\Weekly\2020\Master%20Model%20for%20weekly%20(wealth%20management)v.1%20-%20Copy.xlsx!companies%20(Main%20Market&amp;%20chart)!%5bMaster%20Model%20for%20weekly%20(wealth%20management)v.1%20-%20Copy.xlsx%5dcompanies%20(Main%20Market&amp;%20chart)%20Chart%201" TargetMode="External"/><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9.emf"/><Relationship Id="rId5" Type="http://schemas.openxmlformats.org/officeDocument/2006/relationships/oleObject" Target="file:///\\nicfps\laid$\Researches%20&amp;%20Studies\Work%20Files\Periodic%20Reports\Boursa%20Kuwait\Weekly\2020\Master%20Model%20for%20weekly%20(wealth%20management)v.1%20-%20Copy.xlsx!companies%20(Main%20Market&amp;%20chart)!R3C22:R15C29" TargetMode="Externa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notesSlide" Target="../notesSlides/notesSlide6.xml"/><Relationship Id="rId7" Type="http://schemas.openxmlformats.org/officeDocument/2006/relationships/oleObject" Target="file:///\\nicfps\laid$\Researches%20&amp;%20Studies\Work%20Files\Periodic%20Reports\Boursa%20Kuwait\Weekly\2020\Master%20Model%20for%20weekly%20(wealth%20management)v.1%20-%20Copy.xlsx!companies%20(Main%20Market&amp;%20chart)!R3C2:R15C9" TargetMode="External"/><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1.emf"/><Relationship Id="rId5" Type="http://schemas.openxmlformats.org/officeDocument/2006/relationships/oleObject" Target="file:///\\nicfps\laid$\Researches%20&amp;%20Studies\Work%20Files\Periodic%20Reports\Boursa%20Kuwait\Weekly\2020\Master%20Model%20for%20weekly%20(wealth%20management)v.1%20-%20Copy.xlsx!companies%20(Main%20Market&amp;%20chart)!R3C12:R15C19" TargetMode="External"/><Relationship Id="rId10" Type="http://schemas.openxmlformats.org/officeDocument/2006/relationships/image" Target="../media/image13.emf"/><Relationship Id="rId4" Type="http://schemas.openxmlformats.org/officeDocument/2006/relationships/image" Target="../media/image3.png"/><Relationship Id="rId9" Type="http://schemas.openxmlformats.org/officeDocument/2006/relationships/oleObject" Target="file:///\\nicfps\laid$\Researches%20&amp;%20Studies\Work%20Files\Periodic%20Reports\Boursa%20Kuwait\Weekly\2020\Master%20Model%20for%20weekly%20(wealth%20management)v.1%20-%20Copy.xlsx!companies%20(Main%20Market&amp;%20chart)!R3C32:R15C39"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2604542" y="838200"/>
            <a:ext cx="4200189" cy="263085"/>
          </a:xfrm>
          <a:prstGeom prst="rect">
            <a:avLst/>
          </a:prstGeom>
        </p:spPr>
        <p:txBody>
          <a:bodyPr wrap="none">
            <a:spAutoFit/>
          </a:bodyPr>
          <a:lstStyle/>
          <a:p>
            <a:pPr algn="r" defTabSz="685857">
              <a:lnSpc>
                <a:spcPct val="70000"/>
              </a:lnSpc>
              <a:spcBef>
                <a:spcPct val="0"/>
              </a:spcBef>
              <a:defRPr/>
            </a:pPr>
            <a:r>
              <a:rPr lang="ar-SA" sz="1500" dirty="0">
                <a:latin typeface="+mj-lt"/>
                <a:ea typeface="+mj-ea"/>
                <a:cs typeface="+mj-cs"/>
              </a:rPr>
              <a:t>نشاط </a:t>
            </a:r>
            <a:r>
              <a:rPr lang="ar-KW" sz="1500" dirty="0" smtClean="0">
                <a:latin typeface="+mj-lt"/>
                <a:ea typeface="+mj-ea"/>
                <a:cs typeface="+mj-cs"/>
              </a:rPr>
              <a:t>بورصة الكويت خلال الأسبوع المنتهي بتاريخ </a:t>
            </a:r>
            <a:r>
              <a:rPr lang="ar-SA" sz="1500" dirty="0" smtClean="0">
                <a:latin typeface="+mj-lt"/>
                <a:ea typeface="+mj-ea"/>
                <a:cs typeface="+mj-cs"/>
              </a:rPr>
              <a:t>2021/03/04</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1</a:t>
            </a:fld>
            <a:endParaRPr lang="en-US" dirty="0"/>
          </a:p>
        </p:txBody>
      </p:sp>
      <p:sp>
        <p:nvSpPr>
          <p:cNvPr id="9" name="Rectangle 8"/>
          <p:cNvSpPr/>
          <p:nvPr/>
        </p:nvSpPr>
        <p:spPr>
          <a:xfrm>
            <a:off x="152400" y="2855711"/>
            <a:ext cx="6591300" cy="4516621"/>
          </a:xfrm>
          <a:prstGeom prst="rect">
            <a:avLst/>
          </a:prstGeom>
          <a:solidFill>
            <a:schemeClr val="bg1">
              <a:lumMod val="95000"/>
            </a:schemeClr>
          </a:solidFill>
        </p:spPr>
        <p:txBody>
          <a:bodyPr wrap="square">
            <a:spAutoFit/>
          </a:bodyPr>
          <a:lstStyle/>
          <a:p>
            <a:pPr algn="justLow" rtl="1">
              <a:lnSpc>
                <a:spcPct val="150000"/>
              </a:lnSpc>
              <a:spcAft>
                <a:spcPts val="800"/>
              </a:spcAft>
            </a:pPr>
            <a:r>
              <a:rPr lang="ar-SA" sz="1100" b="1" u="sng" dirty="0" smtClean="0">
                <a:latin typeface="Calibri" panose="020F0502020204030204" pitchFamily="34" charset="0"/>
                <a:ea typeface="Calibri" panose="020F0502020204030204" pitchFamily="34" charset="0"/>
                <a:cs typeface="Calibri" panose="020F0502020204030204" pitchFamily="34" charset="0"/>
              </a:rPr>
              <a:t>أداء </a:t>
            </a:r>
            <a:r>
              <a:rPr lang="ar-SA" sz="1100" b="1" u="sng" dirty="0">
                <a:latin typeface="Calibri" panose="020F0502020204030204" pitchFamily="34" charset="0"/>
                <a:ea typeface="Calibri" panose="020F0502020204030204" pitchFamily="34" charset="0"/>
                <a:cs typeface="Calibri" panose="020F0502020204030204" pitchFamily="34" charset="0"/>
              </a:rPr>
              <a:t>مؤشرات البورصة</a:t>
            </a:r>
            <a:endParaRPr lang="en-US" sz="1100" b="1" u="sng" dirty="0">
              <a:latin typeface="Calibri" panose="020F0502020204030204" pitchFamily="34" charset="0"/>
              <a:ea typeface="Calibri" panose="020F0502020204030204" pitchFamily="34" charset="0"/>
              <a:cs typeface="Calibri" panose="020F0502020204030204" pitchFamily="34" charset="0"/>
            </a:endParaRPr>
          </a:p>
          <a:p>
            <a:pPr algn="justLow" rtl="1">
              <a:lnSpc>
                <a:spcPct val="150000"/>
              </a:lnSpc>
              <a:spcAft>
                <a:spcPts val="800"/>
              </a:spcAft>
            </a:pPr>
            <a:r>
              <a:rPr lang="ar-SA" sz="1100" dirty="0">
                <a:latin typeface="Calibri" panose="020F0502020204030204" pitchFamily="34" charset="0"/>
                <a:ea typeface="Calibri" panose="020F0502020204030204" pitchFamily="34" charset="0"/>
              </a:rPr>
              <a:t>أنهت بورصة الكويت تعاملاتها للأسبوع التاسع من العام 2021 والمنتهي في الرابع من مارس على تباين في أداء مؤشراتها بالمقارنة مع اقفال الأسبوع الماضي، حيث ارتفع مؤشر السوق العام بنسبة 0.1%، مؤشر السوق الأول بنسبة 0.1%، بينما تراجع مؤشر السوق الرئيسي بنسبة 0.03%، كما تراجع المعدل اليومي لقيمة الأسهم المتداولة بنسبة 7.3% إلى 45.2 مليون د.ك خلال الأسبوع بالمقارنة مع 48.7 مليون د.ك للأسبوع الماضي، بينما ارتفع المعدل اليومي لكمية الأسهم المتداولة بنسبة 4.2% إلي 218 مليون سهم بالمقارنة مع 209 مليون </a:t>
            </a:r>
            <a:r>
              <a:rPr lang="ar-SA" sz="1100" dirty="0" smtClean="0">
                <a:latin typeface="Calibri" panose="020F0502020204030204" pitchFamily="34" charset="0"/>
                <a:ea typeface="Calibri" panose="020F0502020204030204" pitchFamily="34" charset="0"/>
              </a:rPr>
              <a:t>سهم.</a:t>
            </a:r>
          </a:p>
          <a:p>
            <a:pPr algn="justLow" rtl="1">
              <a:lnSpc>
                <a:spcPct val="150000"/>
              </a:lnSpc>
              <a:spcAft>
                <a:spcPts val="800"/>
              </a:spcAft>
            </a:pPr>
            <a:r>
              <a:rPr lang="ar-SA" sz="1100" b="1" u="sng" dirty="0" smtClean="0">
                <a:latin typeface="Calibri" panose="020F0502020204030204" pitchFamily="34" charset="0"/>
                <a:ea typeface="Calibri" panose="020F0502020204030204" pitchFamily="34" charset="0"/>
                <a:cs typeface="Calibri" panose="020F0502020204030204" pitchFamily="34" charset="0"/>
              </a:rPr>
              <a:t> تداولات الأسبوع</a:t>
            </a:r>
          </a:p>
          <a:p>
            <a:pPr algn="justLow" rtl="1">
              <a:lnSpc>
                <a:spcPct val="150000"/>
              </a:lnSpc>
              <a:spcAft>
                <a:spcPts val="800"/>
              </a:spcAft>
            </a:pPr>
            <a:r>
              <a:rPr lang="ar-SA" sz="1100" dirty="0">
                <a:latin typeface="Calibri" panose="020F0502020204030204" pitchFamily="34" charset="0"/>
                <a:ea typeface="Calibri" panose="020F0502020204030204" pitchFamily="34" charset="0"/>
              </a:rPr>
              <a:t>لم يختلف عدد </a:t>
            </a:r>
            <a:r>
              <a:rPr lang="ar-SA" sz="1100" dirty="0" smtClean="0">
                <a:latin typeface="Calibri" panose="020F0502020204030204" pitchFamily="34" charset="0"/>
                <a:ea typeface="Calibri" panose="020F0502020204030204" pitchFamily="34" charset="0"/>
              </a:rPr>
              <a:t>جلسات تداول </a:t>
            </a:r>
            <a:r>
              <a:rPr lang="ar-SA" sz="1100" dirty="0">
                <a:latin typeface="Calibri" panose="020F0502020204030204" pitchFamily="34" charset="0"/>
                <a:ea typeface="Calibri" panose="020F0502020204030204" pitchFamily="34" charset="0"/>
              </a:rPr>
              <a:t>هذا الأسبوع عن الأسبوع الماضي كونها أربع جلسات فقط، والتي جاء أدائها مناصفة بين الصعود والهبوط.</a:t>
            </a:r>
          </a:p>
          <a:p>
            <a:pPr algn="justLow" rtl="1">
              <a:lnSpc>
                <a:spcPct val="150000"/>
              </a:lnSpc>
              <a:spcAft>
                <a:spcPts val="800"/>
              </a:spcAft>
            </a:pPr>
            <a:r>
              <a:rPr lang="ar-SA" sz="1100" dirty="0">
                <a:latin typeface="Calibri" panose="020F0502020204030204" pitchFamily="34" charset="0"/>
                <a:ea typeface="Calibri" panose="020F0502020204030204" pitchFamily="34" charset="0"/>
              </a:rPr>
              <a:t>وبالنظر إلى تداولات الأسبوع، نلاحظ استمرار حالة الهدوء النسبي خلال كافة جلسات الأسبوع مع التذبذب بين الصعود والنزول، وتراجع وتيرة الشراء الإنتقائي والشهية الإستثمارية بشكل عام، الأمر الذي يظهر جليا في انخفاض المعدل اليومي لقيم التداول بالمقارنة مع معدل تداول الأسبوع الماضي، ناهيك عن </a:t>
            </a:r>
            <a:r>
              <a:rPr lang="ar-SA" sz="1100" dirty="0" smtClean="0">
                <a:latin typeface="Calibri" panose="020F0502020204030204" pitchFamily="34" charset="0"/>
                <a:ea typeface="Calibri" panose="020F0502020204030204" pitchFamily="34" charset="0"/>
              </a:rPr>
              <a:t>عدم قدرة </a:t>
            </a:r>
            <a:r>
              <a:rPr lang="ar-SA" sz="1100" dirty="0">
                <a:latin typeface="Calibri" panose="020F0502020204030204" pitchFamily="34" charset="0"/>
                <a:ea typeface="Calibri" panose="020F0502020204030204" pitchFamily="34" charset="0"/>
              </a:rPr>
              <a:t>أغلب أسهم السوق الأول من تحقيق مكاسب سوقية ملحوظة، وهو ما انعكس على المكاسب الهامشية لكل من مؤشر السوق العام وكذلك السوق </a:t>
            </a:r>
            <a:r>
              <a:rPr lang="ar-SA" sz="1100" dirty="0" smtClean="0">
                <a:latin typeface="Calibri" panose="020F0502020204030204" pitchFamily="34" charset="0"/>
                <a:ea typeface="Calibri" panose="020F0502020204030204" pitchFamily="34" charset="0"/>
              </a:rPr>
              <a:t>الأول، </a:t>
            </a:r>
            <a:r>
              <a:rPr lang="ar-SA" sz="1100" dirty="0">
                <a:latin typeface="Calibri" panose="020F0502020204030204" pitchFamily="34" charset="0"/>
                <a:ea typeface="Calibri" panose="020F0502020204030204" pitchFamily="34" charset="0"/>
              </a:rPr>
              <a:t>حيث لا تزال القوى البيعية تسيطر على مشهد التداولات بشكل واضح. كما تراجعت أيضا الشهية المضاربية، والتي أدت إلى عدم قدرة مؤشر السوق الرئيسي على تحقيق أي مكاسب سوقية خلال الفترة.</a:t>
            </a:r>
          </a:p>
          <a:p>
            <a:pPr algn="justLow" rtl="1">
              <a:lnSpc>
                <a:spcPct val="150000"/>
              </a:lnSpc>
              <a:spcAft>
                <a:spcPts val="800"/>
              </a:spcAft>
            </a:pPr>
            <a:r>
              <a:rPr lang="ar-SA" sz="1100" dirty="0">
                <a:latin typeface="Calibri" panose="020F0502020204030204" pitchFamily="34" charset="0"/>
                <a:ea typeface="Calibri" panose="020F0502020204030204" pitchFamily="34" charset="0"/>
              </a:rPr>
              <a:t>يبدو أن البورصة تحتاج إلى المزيد من المحفزات في الوقت الراهن، لا سيما أن أغلب الشركات التشغيلية قد افصحت عن بياناتها السنوية، وهو ما يعتبر بمثابة الحافز الأهم في الوقت الحالي، وأن السوق قد قام بتسعير وخصم هذه النتائج.</a:t>
            </a:r>
          </a:p>
          <a:p>
            <a:pPr algn="justLow" rtl="1">
              <a:lnSpc>
                <a:spcPct val="150000"/>
              </a:lnSpc>
              <a:spcAft>
                <a:spcPts val="800"/>
              </a:spcAft>
            </a:pPr>
            <a:r>
              <a:rPr lang="ar-SA" sz="1100" dirty="0" smtClean="0">
                <a:latin typeface="Calibri" panose="020F0502020204030204" pitchFamily="34" charset="0"/>
                <a:ea typeface="Calibri" panose="020F0502020204030204" pitchFamily="34" charset="0"/>
              </a:rPr>
              <a:t>.</a:t>
            </a:r>
            <a:endParaRPr lang="ar-SA" sz="1100" dirty="0">
              <a:latin typeface="Calibri" panose="020F0502020204030204" pitchFamily="34" charset="0"/>
              <a:ea typeface="Calibri" panose="020F0502020204030204" pitchFamily="34" charset="0"/>
            </a:endParaRPr>
          </a:p>
        </p:txBody>
      </p:sp>
      <p:sp>
        <p:nvSpPr>
          <p:cNvPr id="14" name="TextBox 13"/>
          <p:cNvSpPr txBox="1"/>
          <p:nvPr/>
        </p:nvSpPr>
        <p:spPr>
          <a:xfrm>
            <a:off x="152400" y="2647539"/>
            <a:ext cx="6591300"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ملخص أداء السوق خلال الأسبوع </a:t>
            </a:r>
            <a:endParaRPr lang="en-US" sz="1200" b="1" dirty="0" smtClean="0">
              <a:solidFill>
                <a:schemeClr val="bg1"/>
              </a:solidFill>
              <a:cs typeface="+mj-cs"/>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1553232429"/>
              </p:ext>
            </p:extLst>
          </p:nvPr>
        </p:nvGraphicFramePr>
        <p:xfrm>
          <a:off x="1733550" y="1189038"/>
          <a:ext cx="5029200" cy="1371600"/>
        </p:xfrm>
        <a:graphic>
          <a:graphicData uri="http://schemas.openxmlformats.org/presentationml/2006/ole">
            <mc:AlternateContent xmlns:mc="http://schemas.openxmlformats.org/markup-compatibility/2006">
              <mc:Choice xmlns:v="urn:schemas-microsoft-com:vml" Requires="v">
                <p:oleObj spid="_x0000_s142348" name="Worksheet" r:id="rId5" imgW="5029200" imgH="1371600" progId="Excel.Sheet.12">
                  <p:link updateAutomatic="1"/>
                </p:oleObj>
              </mc:Choice>
              <mc:Fallback>
                <p:oleObj name="Worksheet" r:id="rId5" imgW="5029200" imgH="1371600" progId="Excel.Sheet.12">
                  <p:link updateAutomatic="1"/>
                  <p:pic>
                    <p:nvPicPr>
                      <p:cNvPr id="0" name=""/>
                      <p:cNvPicPr/>
                      <p:nvPr/>
                    </p:nvPicPr>
                    <p:blipFill>
                      <a:blip r:embed="rId6"/>
                      <a:stretch>
                        <a:fillRect/>
                      </a:stretch>
                    </p:blipFill>
                    <p:spPr>
                      <a:xfrm>
                        <a:off x="1733550" y="1189038"/>
                        <a:ext cx="5029200" cy="1371600"/>
                      </a:xfrm>
                      <a:prstGeom prst="rect">
                        <a:avLst/>
                      </a:prstGeom>
                    </p:spPr>
                  </p:pic>
                </p:oleObj>
              </mc:Fallback>
            </mc:AlternateContent>
          </a:graphicData>
        </a:graphic>
      </p:graphicFrame>
    </p:spTree>
    <p:extLst>
      <p:ext uri="{BB962C8B-B14F-4D97-AF65-F5344CB8AC3E}">
        <p14:creationId xmlns:p14="http://schemas.microsoft.com/office/powerpoint/2010/main" val="2378716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2</a:t>
            </a:fld>
            <a:endParaRPr lang="en-US" dirty="0"/>
          </a:p>
        </p:txBody>
      </p:sp>
      <p:sp>
        <p:nvSpPr>
          <p:cNvPr id="9" name="Rectangle 8"/>
          <p:cNvSpPr/>
          <p:nvPr/>
        </p:nvSpPr>
        <p:spPr>
          <a:xfrm>
            <a:off x="167306" y="1411097"/>
            <a:ext cx="6576394" cy="7083991"/>
          </a:xfrm>
          <a:prstGeom prst="rect">
            <a:avLst/>
          </a:prstGeom>
          <a:solidFill>
            <a:schemeClr val="bg1">
              <a:lumMod val="95000"/>
            </a:schemeClr>
          </a:solidFill>
        </p:spPr>
        <p:txBody>
          <a:bodyPr wrap="square">
            <a:spAutoFit/>
          </a:bodyPr>
          <a:lstStyle/>
          <a:p>
            <a:pPr algn="justLow" rtl="1">
              <a:lnSpc>
                <a:spcPct val="150000"/>
              </a:lnSpc>
              <a:spcAft>
                <a:spcPts val="800"/>
              </a:spcAft>
            </a:pPr>
            <a:r>
              <a:rPr lang="ar-SA" sz="1100" b="1" u="sng" dirty="0" smtClean="0">
                <a:latin typeface="Calibri" panose="020F0502020204030204" pitchFamily="34" charset="0"/>
                <a:ea typeface="Calibri" panose="020F0502020204030204" pitchFamily="34" charset="0"/>
              </a:rPr>
              <a:t>أهم </a:t>
            </a:r>
            <a:r>
              <a:rPr lang="ar-SA" sz="1100" b="1" u="sng" dirty="0">
                <a:latin typeface="Calibri" panose="020F0502020204030204" pitchFamily="34" charset="0"/>
                <a:ea typeface="Calibri" panose="020F0502020204030204" pitchFamily="34" charset="0"/>
              </a:rPr>
              <a:t>افصاحات الشركات خلال الفترة</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50000"/>
              </a:lnSpc>
              <a:spcAft>
                <a:spcPts val="800"/>
              </a:spcAft>
              <a:buFont typeface="Wingdings" panose="05000000000000000000" pitchFamily="2" charset="2"/>
              <a:buChar char=""/>
            </a:pPr>
            <a:r>
              <a:rPr lang="ar-SA" sz="1100" dirty="0">
                <a:solidFill>
                  <a:srgbClr val="000000"/>
                </a:solidFill>
                <a:latin typeface="Calibri" panose="020F0502020204030204" pitchFamily="34" charset="0"/>
                <a:ea typeface="Calibri" panose="020F0502020204030204" pitchFamily="34" charset="0"/>
              </a:rPr>
              <a:t>ارتفعت أرباح شركة بورصة الكويت للأوراق المالية بنسبة 169% إلى 25.8 مليون د.ك للعام 2020، بالمقارنة مع </a:t>
            </a:r>
            <a:r>
              <a:rPr lang="ar-SA" sz="1100" dirty="0" smtClean="0">
                <a:solidFill>
                  <a:srgbClr val="000000"/>
                </a:solidFill>
                <a:latin typeface="Calibri" panose="020F0502020204030204" pitchFamily="34" charset="0"/>
                <a:ea typeface="Calibri" panose="020F0502020204030204" pitchFamily="34" charset="0"/>
              </a:rPr>
              <a:t>أرباح بلغت </a:t>
            </a:r>
            <a:r>
              <a:rPr lang="ar-SA" sz="1100" dirty="0">
                <a:solidFill>
                  <a:srgbClr val="000000"/>
                </a:solidFill>
                <a:latin typeface="Calibri" panose="020F0502020204030204" pitchFamily="34" charset="0"/>
                <a:ea typeface="Calibri" panose="020F0502020204030204" pitchFamily="34" charset="0"/>
              </a:rPr>
              <a:t>9.6 مليون د.ك للعام 2019، وقد أوصى مجلس إدارة الشركة بتوزيع أرباح نقدية بمقدار 40 فلس للسهم الواحد.</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50000"/>
              </a:lnSpc>
              <a:spcAft>
                <a:spcPts val="800"/>
              </a:spcAft>
              <a:buFont typeface="Wingdings" panose="05000000000000000000" pitchFamily="2" charset="2"/>
              <a:buChar char=""/>
            </a:pPr>
            <a:r>
              <a:rPr lang="ar-SA" sz="1100" dirty="0">
                <a:solidFill>
                  <a:srgbClr val="000000"/>
                </a:solidFill>
                <a:latin typeface="Calibri" panose="020F0502020204030204" pitchFamily="34" charset="0"/>
                <a:ea typeface="Calibri" panose="020F0502020204030204" pitchFamily="34" charset="0"/>
              </a:rPr>
              <a:t>بلغت خسائر شركة كامكو إنفست 2.7 مليون د.ك للعام 2020، بالمقارنة مع </a:t>
            </a:r>
            <a:r>
              <a:rPr lang="ar-SA" sz="1100" dirty="0" smtClean="0">
                <a:solidFill>
                  <a:srgbClr val="000000"/>
                </a:solidFill>
                <a:latin typeface="Calibri" panose="020F0502020204030204" pitchFamily="34" charset="0"/>
                <a:ea typeface="Calibri" panose="020F0502020204030204" pitchFamily="34" charset="0"/>
              </a:rPr>
              <a:t>أرباح بنحو </a:t>
            </a:r>
            <a:r>
              <a:rPr lang="ar-SA" sz="1100" dirty="0">
                <a:solidFill>
                  <a:srgbClr val="000000"/>
                </a:solidFill>
                <a:latin typeface="Calibri" panose="020F0502020204030204" pitchFamily="34" charset="0"/>
                <a:ea typeface="Calibri" panose="020F0502020204030204" pitchFamily="34" charset="0"/>
              </a:rPr>
              <a:t>3 مليون د.ك للعام 2019، وقد أوصى مجلس إدارة الشركة بعدم توزيع أرباح على مساهمي الشركة.</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50000"/>
              </a:lnSpc>
              <a:spcAft>
                <a:spcPts val="800"/>
              </a:spcAft>
              <a:buFont typeface="Wingdings" panose="05000000000000000000" pitchFamily="2" charset="2"/>
              <a:buChar char=""/>
            </a:pPr>
            <a:r>
              <a:rPr lang="ar-SA" sz="1100" dirty="0">
                <a:solidFill>
                  <a:srgbClr val="000000"/>
                </a:solidFill>
                <a:latin typeface="Calibri" panose="020F0502020204030204" pitchFamily="34" charset="0"/>
                <a:ea typeface="Calibri" panose="020F0502020204030204" pitchFamily="34" charset="0"/>
              </a:rPr>
              <a:t>وافقت الجمعية العامة العادية لشركة الصالحية العقارية على توصية مجلس الإدارة بتوزيع أرباح نقدية بمقدار 30 فلس للسهم الواحد عن السنة المالية المنتهية في 31 ديسمبر 2020، على ان يكون تاريخ حيازة السهم هو يوم الثلاثاء الموافق 16 </a:t>
            </a:r>
            <a:r>
              <a:rPr lang="ar-SA" sz="1100" dirty="0" smtClean="0">
                <a:solidFill>
                  <a:srgbClr val="000000"/>
                </a:solidFill>
                <a:latin typeface="Calibri" panose="020F0502020204030204" pitchFamily="34" charset="0"/>
                <a:ea typeface="Calibri" panose="020F0502020204030204" pitchFamily="34" charset="0"/>
              </a:rPr>
              <a:t>مارس الجاري.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50000"/>
              </a:lnSpc>
              <a:spcAft>
                <a:spcPts val="800"/>
              </a:spcAft>
              <a:buFont typeface="Wingdings" panose="05000000000000000000" pitchFamily="2" charset="2"/>
              <a:buChar char=""/>
            </a:pPr>
            <a:r>
              <a:rPr lang="ar-SA" sz="1100" dirty="0">
                <a:latin typeface="Calibri" panose="020F0502020204030204" pitchFamily="34" charset="0"/>
                <a:ea typeface="Times New Roman" panose="02020603050405020304" pitchFamily="18" charset="0"/>
                <a:cs typeface="Times New Roman" panose="02020603050405020304" pitchFamily="18" charset="0"/>
              </a:rPr>
              <a:t>سوف يجتمع مجلس إدارة شركة أجيليتي للمخازن العمومية يوم الثلاثاء الموافق 9 من مارس الجاري، لمناقشة البيانات المالية للسنة المنتهية في 31 ديسمبر 2020.</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50000"/>
              </a:lnSpc>
              <a:spcAft>
                <a:spcPts val="800"/>
              </a:spcAft>
              <a:buFont typeface="Wingdings" panose="05000000000000000000" pitchFamily="2" charset="2"/>
              <a:buChar char=""/>
            </a:pPr>
            <a:r>
              <a:rPr lang="ar-SA" sz="1100" dirty="0">
                <a:latin typeface="Calibri" panose="020F0502020204030204" pitchFamily="34" charset="0"/>
                <a:ea typeface="Times New Roman" panose="02020603050405020304" pitchFamily="18" charset="0"/>
                <a:cs typeface="Times New Roman" panose="02020603050405020304" pitchFamily="18" charset="0"/>
              </a:rPr>
              <a:t>سوف يجتمع مجلس إدارة شركة شمال الزور الأولى للطاقة والمياه يوم الأحد الموافق 7 من مارس الجاري، لمناقشة البيانات المالية للسنة المنتهية في 31 ديسمبر 2020.</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50000"/>
              </a:lnSpc>
              <a:spcAft>
                <a:spcPts val="800"/>
              </a:spcAft>
              <a:buFont typeface="Wingdings" panose="05000000000000000000" pitchFamily="2" charset="2"/>
              <a:buChar char=""/>
            </a:pPr>
            <a:r>
              <a:rPr lang="ar-SA" sz="1100" dirty="0">
                <a:solidFill>
                  <a:srgbClr val="000000"/>
                </a:solidFill>
                <a:latin typeface="Calibri" panose="020F0502020204030204" pitchFamily="34" charset="0"/>
                <a:ea typeface="Calibri" panose="020F0502020204030204" pitchFamily="34" charset="0"/>
              </a:rPr>
              <a:t>فازت شركة مجموعة الإمتياز الإستثمارية عن طريق احدى شركاتها التابعة على أقل الأسعار في مناقصة لصالح شركة نفط الكويت بقيمة 4.4 مليون د.ك، ولمدة أربعة سنوات.</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50000"/>
              </a:lnSpc>
              <a:spcAft>
                <a:spcPts val="800"/>
              </a:spcAft>
              <a:buFont typeface="Wingdings" panose="05000000000000000000" pitchFamily="2" charset="2"/>
              <a:buChar char=""/>
            </a:pPr>
            <a:r>
              <a:rPr lang="ar-SA" sz="1100" dirty="0">
                <a:solidFill>
                  <a:srgbClr val="000000"/>
                </a:solidFill>
                <a:latin typeface="Calibri" panose="020F0502020204030204" pitchFamily="34" charset="0"/>
                <a:ea typeface="Calibri" panose="020F0502020204030204" pitchFamily="34" charset="0"/>
              </a:rPr>
              <a:t>أفادت شركة بوبيان للبتروكيماويات بأن إجمالي توزيعات الأرباح النقدية التي سوف تحصل عليها من شركة ايكويت والشركة الكويتية للأوليفينات تبلغ 9.7 مليون د.ك، وذلك تبعا لملكيتها البالغة 9% من رأسمال الشركتين</a:t>
            </a:r>
            <a:r>
              <a:rPr lang="ar-SA" sz="1100" dirty="0" smtClean="0">
                <a:solidFill>
                  <a:srgbClr val="000000"/>
                </a:solidFill>
                <a:latin typeface="Calibri" panose="020F0502020204030204" pitchFamily="34" charset="0"/>
                <a:ea typeface="Calibri" panose="020F0502020204030204" pitchFamily="34" charset="0"/>
              </a:rPr>
              <a:t>.</a:t>
            </a:r>
          </a:p>
          <a:p>
            <a:pPr marL="342900" indent="-342900" algn="justLow" rtl="1">
              <a:lnSpc>
                <a:spcPct val="150000"/>
              </a:lnSpc>
              <a:spcAft>
                <a:spcPts val="800"/>
              </a:spcAft>
              <a:buFont typeface="Wingdings" panose="05000000000000000000" pitchFamily="2" charset="2"/>
              <a:buChar char=""/>
            </a:pPr>
            <a:r>
              <a:rPr lang="ar-SA" sz="1100" dirty="0">
                <a:solidFill>
                  <a:srgbClr val="000000"/>
                </a:solidFill>
                <a:latin typeface="Calibri" panose="020F0502020204030204" pitchFamily="34" charset="0"/>
                <a:ea typeface="Calibri" panose="020F0502020204030204" pitchFamily="34" charset="0"/>
              </a:rPr>
              <a:t>تم ترسية مناقصة انشاء مبنى العلاج الطبيعي بمعسكر التحرير على أحدى الشركات التابعة لشركة مجموعة الخصوصية القابضة، وذلك بمبلغ اجمالي قدره 3.4 مليون د.ك.</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50000"/>
              </a:lnSpc>
              <a:spcAft>
                <a:spcPts val="800"/>
              </a:spcAft>
              <a:buFont typeface="Wingdings" panose="05000000000000000000" pitchFamily="2" charset="2"/>
              <a:buChar char=""/>
            </a:pPr>
            <a:r>
              <a:rPr lang="ar-SA" sz="1100" dirty="0" smtClean="0">
                <a:solidFill>
                  <a:srgbClr val="000000"/>
                </a:solidFill>
                <a:latin typeface="Calibri" panose="020F0502020204030204" pitchFamily="34" charset="0"/>
                <a:ea typeface="Calibri" panose="020F0502020204030204" pitchFamily="34" charset="0"/>
              </a:rPr>
              <a:t>تم </a:t>
            </a:r>
            <a:r>
              <a:rPr lang="ar-SA" sz="1100" dirty="0">
                <a:solidFill>
                  <a:srgbClr val="000000"/>
                </a:solidFill>
                <a:latin typeface="Calibri" panose="020F0502020204030204" pitchFamily="34" charset="0"/>
                <a:ea typeface="Calibri" panose="020F0502020204030204" pitchFamily="34" charset="0"/>
              </a:rPr>
              <a:t>إعادة الشركة الأولى </a:t>
            </a:r>
            <a:r>
              <a:rPr lang="ar-SA" sz="1100" dirty="0" smtClean="0">
                <a:solidFill>
                  <a:srgbClr val="000000"/>
                </a:solidFill>
                <a:latin typeface="Calibri" panose="020F0502020204030204" pitchFamily="34" charset="0"/>
                <a:ea typeface="Calibri" panose="020F0502020204030204" pitchFamily="34" charset="0"/>
              </a:rPr>
              <a:t>للإستثمار </a:t>
            </a:r>
            <a:r>
              <a:rPr lang="ar-SA" sz="1100" dirty="0">
                <a:solidFill>
                  <a:srgbClr val="000000"/>
                </a:solidFill>
                <a:latin typeface="Calibri" panose="020F0502020204030204" pitchFamily="34" charset="0"/>
                <a:ea typeface="Calibri" panose="020F0502020204030204" pitchFamily="34" charset="0"/>
              </a:rPr>
              <a:t>إلى التداول يوم الخميس الموافق الرابع من مارس، وذلك بعد الإنتهاء من إجراءات تخفيض </a:t>
            </a:r>
            <a:r>
              <a:rPr lang="ar-SA" sz="1100" dirty="0" smtClean="0">
                <a:solidFill>
                  <a:srgbClr val="000000"/>
                </a:solidFill>
                <a:latin typeface="Calibri" panose="020F0502020204030204" pitchFamily="34" charset="0"/>
                <a:ea typeface="Calibri" panose="020F0502020204030204" pitchFamily="34" charset="0"/>
              </a:rPr>
              <a:t>رأس المال.</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200" b="1" dirty="0" smtClean="0">
                <a:solidFill>
                  <a:srgbClr val="FF0000"/>
                </a:solidFill>
                <a:latin typeface="Calibri" panose="020F0502020204030204" pitchFamily="34" charset="0"/>
                <a:ea typeface="Calibri" panose="020F0502020204030204" pitchFamily="34" charset="0"/>
              </a:rPr>
              <a:t>أول </a:t>
            </a:r>
            <a:r>
              <a:rPr lang="ar-SA" sz="1200" b="1" dirty="0">
                <a:solidFill>
                  <a:srgbClr val="FF0000"/>
                </a:solidFill>
                <a:latin typeface="Calibri" panose="020F0502020204030204" pitchFamily="34" charset="0"/>
                <a:ea typeface="Calibri" panose="020F0502020204030204" pitchFamily="34" charset="0"/>
              </a:rPr>
              <a:t>خسائر أسبوعية لخام برنت منذ منتصف شهر يناير الماضي</a:t>
            </a:r>
            <a:endParaRPr lang="en-US" sz="12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100" dirty="0">
                <a:latin typeface="Calibri" panose="020F0502020204030204" pitchFamily="34" charset="0"/>
                <a:ea typeface="Calibri" panose="020F0502020204030204" pitchFamily="34" charset="0"/>
              </a:rPr>
              <a:t>تراجع سعر خام برنت خلال تداولاته لهذا الأسبوع بعد سلسلة طويلة من الإرتفاعات دامت لنحو ستة اسابيع، حيث تراجع من مستوى 67.70 دولار أمريكي إلى مستوى 63.70 دولار. الجدير بالذكر أن الأسواق تترقب نتائج الإجتماع المُنعقد اليوم الخميس بين منظمة أوبك وحلفائها، حيث أشارت بعض المصادر أن أوبك وحلفائها يدرسون تمديد تخفيضات إنتاج النفط من شهر مارس الجاري إلى شهر أبريل المُقبل، بدلا من زيادة الإنتاج، وذلك بسبب هشاشة أسواق الخام الناجمة عن استمرار المخاوف إزاء جائحة كوفيد 19</a:t>
            </a:r>
            <a:r>
              <a:rPr lang="ar-SA" sz="1100" dirty="0" smtClean="0">
                <a:latin typeface="Calibri" panose="020F0502020204030204" pitchFamily="34" charset="0"/>
                <a:ea typeface="Calibri" panose="020F0502020204030204" pitchFamily="34" charset="0"/>
              </a:rPr>
              <a:t>.</a:t>
            </a:r>
            <a:endParaRPr lang="en-US" sz="1100" dirty="0">
              <a:latin typeface="Calibri" panose="020F0502020204030204" pitchFamily="34" charset="0"/>
              <a:ea typeface="Calibri" panose="020F0502020204030204" pitchFamily="34" charset="0"/>
              <a:cs typeface="Arial" panose="020B0604020202020204" pitchFamily="34" charset="0"/>
            </a:endParaRPr>
          </a:p>
        </p:txBody>
      </p:sp>
      <p:sp>
        <p:nvSpPr>
          <p:cNvPr id="14" name="TextBox 13"/>
          <p:cNvSpPr txBox="1"/>
          <p:nvPr/>
        </p:nvSpPr>
        <p:spPr>
          <a:xfrm>
            <a:off x="167306" y="1184716"/>
            <a:ext cx="6576394" cy="184666"/>
          </a:xfrm>
          <a:prstGeom prst="rect">
            <a:avLst/>
          </a:prstGeom>
          <a:solidFill>
            <a:srgbClr val="963634"/>
          </a:solidFill>
        </p:spPr>
        <p:txBody>
          <a:bodyPr wrap="square" lIns="0" tIns="0" rIns="0" bIns="0" rtlCol="0">
            <a:spAutoFit/>
          </a:bodyPr>
          <a:lstStyle/>
          <a:p>
            <a:pPr algn="ctr"/>
            <a:r>
              <a:rPr lang="ar-SA" sz="1200" b="1" dirty="0" smtClean="0">
                <a:solidFill>
                  <a:schemeClr val="bg1"/>
                </a:solidFill>
                <a:cs typeface="+mj-cs"/>
              </a:rPr>
              <a:t>تابع مل</a:t>
            </a:r>
            <a:r>
              <a:rPr lang="ar-KW" sz="1200" b="1" dirty="0" smtClean="0">
                <a:solidFill>
                  <a:schemeClr val="bg1"/>
                </a:solidFill>
                <a:cs typeface="+mj-cs"/>
              </a:rPr>
              <a:t>خص أداء السوق خلال الأسبوع </a:t>
            </a:r>
            <a:endParaRPr lang="en-US" sz="1200" b="1" dirty="0" smtClean="0">
              <a:solidFill>
                <a:schemeClr val="bg1"/>
              </a:solidFill>
              <a:cs typeface="+mj-cs"/>
            </a:endParaRPr>
          </a:p>
        </p:txBody>
      </p:sp>
    </p:spTree>
    <p:extLst>
      <p:ext uri="{BB962C8B-B14F-4D97-AF65-F5344CB8AC3E}">
        <p14:creationId xmlns:p14="http://schemas.microsoft.com/office/powerpoint/2010/main" val="3764905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5016137" y="1258474"/>
            <a:ext cx="1727563" cy="3711878"/>
          </a:xfrm>
          <a:prstGeom prst="rect">
            <a:avLst/>
          </a:prstGeom>
          <a:solidFill>
            <a:schemeClr val="bg1">
              <a:lumMod val="95000"/>
            </a:schemeClr>
          </a:solidFill>
          <a:ln w="15875" cap="flat" cmpd="sng" algn="ctr">
            <a:noFill/>
            <a:prstDash val="sysDash"/>
          </a:ln>
          <a:effectLst/>
        </p:spPr>
        <p:txBody>
          <a:bodyPr numCol="1" rtlCol="0" anchor="ctr"/>
          <a:lstStyle/>
          <a:p>
            <a:pPr marL="171450" lvl="2" indent="-171450" algn="justLow" rtl="1">
              <a:buClr>
                <a:prstClr val="black"/>
              </a:buClr>
              <a:buFont typeface="Arial" panose="020B0604020202020204" pitchFamily="34" charset="0"/>
              <a:buChar char="•"/>
              <a:defRPr/>
            </a:pPr>
            <a:r>
              <a:rPr lang="ar-SA" sz="1000" dirty="0"/>
              <a:t>أ</a:t>
            </a:r>
            <a:r>
              <a:rPr lang="ar-SA" sz="1000" dirty="0" smtClean="0"/>
              <a:t>غ</a:t>
            </a:r>
            <a:r>
              <a:rPr lang="ar-KW" sz="1000" dirty="0" smtClean="0"/>
              <a:t>لقت</a:t>
            </a:r>
            <a:r>
              <a:rPr lang="ar-SA" sz="1000" dirty="0" smtClean="0"/>
              <a:t> </a:t>
            </a:r>
            <a:r>
              <a:rPr lang="ar-KW" sz="1000" dirty="0" smtClean="0"/>
              <a:t>مؤشرات</a:t>
            </a:r>
            <a:r>
              <a:rPr lang="ar-SA" sz="1000" dirty="0" smtClean="0"/>
              <a:t> </a:t>
            </a:r>
            <a:r>
              <a:rPr lang="ar-SA" sz="1000" dirty="0"/>
              <a:t>قطاعات السوق </a:t>
            </a:r>
            <a:r>
              <a:rPr lang="ar-KW" sz="1000" dirty="0" smtClean="0"/>
              <a:t>على</a:t>
            </a:r>
            <a:r>
              <a:rPr lang="ar-SA" sz="1000" dirty="0" smtClean="0"/>
              <a:t> تباين خلال </a:t>
            </a:r>
            <a:r>
              <a:rPr lang="ar-KW" sz="1000" dirty="0" smtClean="0"/>
              <a:t>تداولات الأسبوع </a:t>
            </a:r>
            <a:r>
              <a:rPr lang="ar-KW" sz="1000" dirty="0"/>
              <a:t>مقارنة مع </a:t>
            </a:r>
            <a:r>
              <a:rPr lang="ar-KW" sz="1000" dirty="0" smtClean="0"/>
              <a:t>الأسبوع الماضي</a:t>
            </a:r>
            <a:r>
              <a:rPr lang="ar-SA" sz="1000" dirty="0" smtClean="0"/>
              <a:t>، حيث جاء في صدارة الرابحين قطاع</a:t>
            </a:r>
            <a:r>
              <a:rPr lang="ar-SA" sz="1000" dirty="0"/>
              <a:t> المواد الأساسية بنسبة </a:t>
            </a:r>
            <a:r>
              <a:rPr lang="ar-SA" sz="1000" dirty="0" smtClean="0"/>
              <a:t>4.8%، تلاه قطاع </a:t>
            </a:r>
            <a:r>
              <a:rPr lang="ar-SA" sz="1000" dirty="0"/>
              <a:t>التكنولوجيا بنسبة </a:t>
            </a:r>
            <a:r>
              <a:rPr lang="ar-SA" sz="1000" dirty="0" smtClean="0"/>
              <a:t>4.6%، في حين تصدر الخاسرين قطاع المنافع بنسبة 3.1%، ثم قطاع النفط والغاز بنسبة 1.6%.</a:t>
            </a:r>
          </a:p>
          <a:p>
            <a:pPr marL="0" lvl="2" algn="justLow" rtl="1">
              <a:buClr>
                <a:prstClr val="black"/>
              </a:buClr>
              <a:defRPr/>
            </a:pPr>
            <a:endParaRPr lang="ar-KW" sz="1000" dirty="0"/>
          </a:p>
          <a:p>
            <a:pPr marL="171450" lvl="2" indent="-171450" algn="justLow" rtl="1">
              <a:buClr>
                <a:prstClr val="black"/>
              </a:buClr>
              <a:buFont typeface="Arial" panose="020B0604020202020204" pitchFamily="34" charset="0"/>
              <a:buChar char="•"/>
              <a:defRPr/>
            </a:pPr>
            <a:r>
              <a:rPr lang="ar-KW" sz="1000" dirty="0"/>
              <a:t>خلال </a:t>
            </a:r>
            <a:r>
              <a:rPr lang="ar-KW" sz="1000" dirty="0" smtClean="0"/>
              <a:t>تداولات الأسبوع ا</a:t>
            </a:r>
            <a:r>
              <a:rPr lang="ar-SA" sz="1000" dirty="0"/>
              <a:t>حتل </a:t>
            </a:r>
            <a:r>
              <a:rPr lang="ar-SA" sz="1000" dirty="0" smtClean="0"/>
              <a:t>قطاع</a:t>
            </a:r>
            <a:r>
              <a:rPr lang="ar-KW" sz="1000" dirty="0" smtClean="0"/>
              <a:t> </a:t>
            </a:r>
            <a:r>
              <a:rPr lang="ar-SA" sz="1000" dirty="0" smtClean="0"/>
              <a:t>البنوك وقطاع </a:t>
            </a:r>
            <a:r>
              <a:rPr lang="ar-SA" sz="1000" dirty="0"/>
              <a:t>الخدمات المالية </a:t>
            </a:r>
            <a:r>
              <a:rPr lang="ar-KW" sz="1000" dirty="0" smtClean="0"/>
              <a:t>وقطاع</a:t>
            </a:r>
            <a:r>
              <a:rPr lang="ar-SA" sz="1000" dirty="0" smtClean="0"/>
              <a:t> الصناعة </a:t>
            </a:r>
            <a:r>
              <a:rPr lang="ar-KW" sz="1000" dirty="0" smtClean="0"/>
              <a:t>المر</a:t>
            </a:r>
            <a:r>
              <a:rPr lang="ar-SA" sz="1000" dirty="0"/>
              <a:t>اتب الأولى</a:t>
            </a:r>
            <a:r>
              <a:rPr lang="ar-KW" sz="1000" dirty="0"/>
              <a:t> </a:t>
            </a:r>
            <a:r>
              <a:rPr lang="ar-SA" sz="1000" dirty="0"/>
              <a:t>من </a:t>
            </a:r>
            <a:r>
              <a:rPr lang="ar-KW" sz="1000" dirty="0"/>
              <a:t>حيث </a:t>
            </a:r>
            <a:r>
              <a:rPr lang="ar-SA" sz="1000" dirty="0"/>
              <a:t>إجمالي</a:t>
            </a:r>
            <a:r>
              <a:rPr lang="ar-KW" sz="1000" dirty="0"/>
              <a:t> القيمة المتداولة بنسبة </a:t>
            </a:r>
            <a:r>
              <a:rPr lang="ar-SA" sz="1000" dirty="0" smtClean="0"/>
              <a:t>46.6</a:t>
            </a:r>
            <a:r>
              <a:rPr lang="ar-KW" sz="1000" dirty="0" smtClean="0"/>
              <a:t>%</a:t>
            </a:r>
            <a:r>
              <a:rPr lang="ar-SA" sz="1000" dirty="0" smtClean="0"/>
              <a:t>، 16.4%، 12.8%</a:t>
            </a:r>
            <a:r>
              <a:rPr lang="ar-KW" sz="1000" dirty="0" smtClean="0"/>
              <a:t>على </a:t>
            </a:r>
            <a:r>
              <a:rPr lang="ar-KW" sz="1000" dirty="0"/>
              <a:t>التوالي.</a:t>
            </a:r>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r>
              <a:rPr lang="ar-KW" sz="1000" dirty="0" smtClean="0"/>
              <a:t>خلال </a:t>
            </a:r>
            <a:r>
              <a:rPr lang="ar-KW" sz="1000" dirty="0"/>
              <a:t>تداولات الأسبوع ا</a:t>
            </a:r>
            <a:r>
              <a:rPr lang="ar-SA" sz="1000" dirty="0"/>
              <a:t>حتل قطاع</a:t>
            </a:r>
            <a:r>
              <a:rPr lang="ar-KW" sz="1000" dirty="0"/>
              <a:t> </a:t>
            </a:r>
            <a:r>
              <a:rPr lang="ar-SA" sz="1000" dirty="0"/>
              <a:t>الخدمات المالية </a:t>
            </a:r>
            <a:r>
              <a:rPr lang="ar-SA" sz="1000" dirty="0" smtClean="0"/>
              <a:t>وقطاع البنوك </a:t>
            </a:r>
            <a:r>
              <a:rPr lang="ar-KW" sz="1000" dirty="0" smtClean="0"/>
              <a:t>وقطاع </a:t>
            </a:r>
            <a:r>
              <a:rPr lang="ar-SA" sz="1000" dirty="0" smtClean="0"/>
              <a:t>العقار </a:t>
            </a:r>
            <a:r>
              <a:rPr lang="ar-KW" sz="1000" dirty="0" smtClean="0"/>
              <a:t>المر</a:t>
            </a:r>
            <a:r>
              <a:rPr lang="ar-SA" sz="1000" dirty="0"/>
              <a:t>اتب الأولى</a:t>
            </a:r>
            <a:r>
              <a:rPr lang="ar-KW" sz="1000" dirty="0"/>
              <a:t> </a:t>
            </a:r>
            <a:r>
              <a:rPr lang="ar-SA" sz="1000" dirty="0"/>
              <a:t>من </a:t>
            </a:r>
            <a:r>
              <a:rPr lang="ar-KW" sz="1000" dirty="0"/>
              <a:t>حيث </a:t>
            </a:r>
            <a:r>
              <a:rPr lang="ar-SA" sz="1000" dirty="0"/>
              <a:t>إجمالي</a:t>
            </a:r>
            <a:r>
              <a:rPr lang="ar-KW" sz="1000" dirty="0"/>
              <a:t> الكمية المتداولة بنسبة </a:t>
            </a:r>
            <a:r>
              <a:rPr lang="ar-SA" sz="1000" dirty="0" smtClean="0"/>
              <a:t>33.8</a:t>
            </a:r>
            <a:r>
              <a:rPr lang="ar-KW" sz="1000" dirty="0" smtClean="0"/>
              <a:t>%</a:t>
            </a:r>
            <a:r>
              <a:rPr lang="ar-SA" sz="1000" dirty="0" smtClean="0"/>
              <a:t>،</a:t>
            </a:r>
            <a:r>
              <a:rPr lang="ar-KW" sz="1000" dirty="0" smtClean="0"/>
              <a:t> </a:t>
            </a:r>
            <a:r>
              <a:rPr lang="ar-SA" sz="1000" dirty="0" smtClean="0"/>
              <a:t>24.8</a:t>
            </a:r>
            <a:r>
              <a:rPr lang="ar-KW" sz="1000" dirty="0" smtClean="0"/>
              <a:t>%</a:t>
            </a:r>
            <a:r>
              <a:rPr lang="ar-SA" sz="1000" dirty="0" smtClean="0"/>
              <a:t> </a:t>
            </a:r>
            <a:r>
              <a:rPr lang="ar-KW" sz="1000" dirty="0" smtClean="0"/>
              <a:t>و</a:t>
            </a:r>
            <a:r>
              <a:rPr lang="ar-SA" sz="1000" dirty="0" smtClean="0"/>
              <a:t>17.5%</a:t>
            </a:r>
            <a:r>
              <a:rPr lang="ar-KW" sz="1000" dirty="0" smtClean="0"/>
              <a:t> على </a:t>
            </a:r>
            <a:r>
              <a:rPr lang="ar-KW" sz="1000" dirty="0"/>
              <a:t>التوالي.</a:t>
            </a:r>
          </a:p>
        </p:txBody>
      </p:sp>
      <p:pic>
        <p:nvPicPr>
          <p:cNvPr id="2"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txBox="1">
            <a:spLocks/>
          </p:cNvSpPr>
          <p:nvPr/>
        </p:nvSpPr>
        <p:spPr>
          <a:xfrm>
            <a:off x="4343400" y="862586"/>
            <a:ext cx="2456363" cy="256028"/>
          </a:xfrm>
          <a:prstGeom prst="rect">
            <a:avLst/>
          </a:prstGeom>
        </p:spPr>
        <p:txBody>
          <a:bodyPr>
            <a:normAutofit fontScale="82500" lnSpcReduction="20000"/>
          </a:bodyPr>
          <a:lstStyle>
            <a:lvl1pPr algn="l" defTabSz="685857"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ar-SA" sz="1800" dirty="0" smtClean="0"/>
              <a:t>مؤشرات قطاعات </a:t>
            </a:r>
            <a:r>
              <a:rPr lang="ar-KW" sz="1800" dirty="0" smtClean="0"/>
              <a:t>بورصة </a:t>
            </a:r>
            <a:r>
              <a:rPr lang="ar-SA" sz="1800" dirty="0" smtClean="0"/>
              <a:t>الكويت</a:t>
            </a:r>
            <a:endParaRPr lang="en-GB" sz="1800" dirty="0"/>
          </a:p>
        </p:txBody>
      </p:sp>
      <p:cxnSp>
        <p:nvCxnSpPr>
          <p:cNvPr id="4" name="Straight Connector 3"/>
          <p:cNvCxnSpPr/>
          <p:nvPr/>
        </p:nvCxnSpPr>
        <p:spPr>
          <a:xfrm>
            <a:off x="0" y="1143000"/>
            <a:ext cx="6858000" cy="0"/>
          </a:xfrm>
          <a:prstGeom prst="line">
            <a:avLst/>
          </a:prstGeom>
        </p:spPr>
        <p:style>
          <a:lnRef idx="1">
            <a:schemeClr val="dk1"/>
          </a:lnRef>
          <a:fillRef idx="0">
            <a:schemeClr val="dk1"/>
          </a:fillRef>
          <a:effectRef idx="0">
            <a:schemeClr val="dk1"/>
          </a:effectRef>
          <a:fontRef idx="minor">
            <a:schemeClr val="tx1"/>
          </a:fontRef>
        </p:style>
      </p:cxnSp>
      <p:sp>
        <p:nvSpPr>
          <p:cNvPr id="9" name="Slide Number Placeholder 8"/>
          <p:cNvSpPr>
            <a:spLocks noGrp="1"/>
          </p:cNvSpPr>
          <p:nvPr>
            <p:ph type="sldNum" sz="quarter" idx="12"/>
          </p:nvPr>
        </p:nvSpPr>
        <p:spPr/>
        <p:txBody>
          <a:bodyPr/>
          <a:lstStyle/>
          <a:p>
            <a:fld id="{87137B89-8CE1-40D6-81D6-7E13319A8EB3}" type="slidenum">
              <a:rPr lang="en-US" smtClean="0"/>
              <a:t>3</a:t>
            </a:fld>
            <a:endParaRPr lang="en-US" dirty="0"/>
          </a:p>
        </p:txBody>
      </p:sp>
      <p:sp>
        <p:nvSpPr>
          <p:cNvPr id="21" name="TextBox 20"/>
          <p:cNvSpPr txBox="1"/>
          <p:nvPr/>
        </p:nvSpPr>
        <p:spPr>
          <a:xfrm>
            <a:off x="3647928" y="5574010"/>
            <a:ext cx="3088481"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مساهمة القطاعات من حيث قيمة </a:t>
            </a:r>
            <a:r>
              <a:rPr lang="ar-SA" sz="1200" b="1" dirty="0" smtClean="0">
                <a:solidFill>
                  <a:schemeClr val="bg1"/>
                </a:solidFill>
                <a:cs typeface="+mj-cs"/>
              </a:rPr>
              <a:t>الأسهم المتداولة</a:t>
            </a:r>
            <a:endParaRPr lang="en-US" sz="1200" b="1" dirty="0" smtClean="0">
              <a:solidFill>
                <a:schemeClr val="bg1"/>
              </a:solidFill>
              <a:cs typeface="+mj-cs"/>
            </a:endParaRPr>
          </a:p>
        </p:txBody>
      </p:sp>
      <p:sp>
        <p:nvSpPr>
          <p:cNvPr id="22" name="TextBox 21"/>
          <p:cNvSpPr txBox="1"/>
          <p:nvPr/>
        </p:nvSpPr>
        <p:spPr>
          <a:xfrm>
            <a:off x="174443" y="5573748"/>
            <a:ext cx="3018200" cy="184666"/>
          </a:xfrm>
          <a:prstGeom prst="rect">
            <a:avLst/>
          </a:prstGeom>
          <a:solidFill>
            <a:srgbClr val="963634"/>
          </a:solidFill>
        </p:spPr>
        <p:txBody>
          <a:bodyPr wrap="square" lIns="0" tIns="0" rIns="0" bIns="0" rtlCol="0">
            <a:spAutoFit/>
          </a:bodyPr>
          <a:lstStyle/>
          <a:p>
            <a:pPr algn="ctr"/>
            <a:r>
              <a:rPr lang="ar-KW" sz="1200" b="1" dirty="0">
                <a:solidFill>
                  <a:schemeClr val="bg1"/>
                </a:solidFill>
              </a:rPr>
              <a:t>مساهمة القطاعات من حيث </a:t>
            </a:r>
            <a:r>
              <a:rPr lang="ar-KW" sz="1200" b="1" dirty="0" smtClean="0">
                <a:solidFill>
                  <a:schemeClr val="bg1"/>
                </a:solidFill>
              </a:rPr>
              <a:t>كمية </a:t>
            </a:r>
            <a:r>
              <a:rPr lang="ar-SA" sz="1200" b="1" dirty="0">
                <a:solidFill>
                  <a:schemeClr val="bg1"/>
                </a:solidFill>
              </a:rPr>
              <a:t>الأسهم المتداولة</a:t>
            </a:r>
            <a:endParaRPr lang="en-US" sz="1200" b="1" dirty="0">
              <a:solidFill>
                <a:schemeClr val="bg1"/>
              </a:solidFill>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709760442"/>
              </p:ext>
            </p:extLst>
          </p:nvPr>
        </p:nvGraphicFramePr>
        <p:xfrm>
          <a:off x="3502671" y="5762625"/>
          <a:ext cx="3233738" cy="2743200"/>
        </p:xfrm>
        <a:graphic>
          <a:graphicData uri="http://schemas.openxmlformats.org/presentationml/2006/ole">
            <mc:AlternateContent xmlns:mc="http://schemas.openxmlformats.org/markup-compatibility/2006">
              <mc:Choice xmlns:v="urn:schemas-microsoft-com:vml" Requires="v">
                <p:oleObj spid="_x0000_s143392" name="Worksheet" r:id="rId5" imgW="4572000" imgH="2743200" progId="Excel.Sheet.12">
                  <p:link updateAutomatic="1"/>
                </p:oleObj>
              </mc:Choice>
              <mc:Fallback>
                <p:oleObj name="Worksheet" r:id="rId5" imgW="4572000" imgH="2743200" progId="Excel.Sheet.12">
                  <p:link updateAutomatic="1"/>
                  <p:pic>
                    <p:nvPicPr>
                      <p:cNvPr id="0" name=""/>
                      <p:cNvPicPr/>
                      <p:nvPr/>
                    </p:nvPicPr>
                    <p:blipFill>
                      <a:blip r:embed="rId6"/>
                      <a:stretch>
                        <a:fillRect/>
                      </a:stretch>
                    </p:blipFill>
                    <p:spPr>
                      <a:xfrm>
                        <a:off x="3502671" y="5762625"/>
                        <a:ext cx="3233738" cy="27432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562862320"/>
              </p:ext>
            </p:extLst>
          </p:nvPr>
        </p:nvGraphicFramePr>
        <p:xfrm>
          <a:off x="177800" y="5762625"/>
          <a:ext cx="3154363" cy="2743200"/>
        </p:xfrm>
        <a:graphic>
          <a:graphicData uri="http://schemas.openxmlformats.org/presentationml/2006/ole">
            <mc:AlternateContent xmlns:mc="http://schemas.openxmlformats.org/markup-compatibility/2006">
              <mc:Choice xmlns:v="urn:schemas-microsoft-com:vml" Requires="v">
                <p:oleObj spid="_x0000_s143393" name="Worksheet" r:id="rId7" imgW="4572000" imgH="2743200" progId="Excel.Sheet.12">
                  <p:link updateAutomatic="1"/>
                </p:oleObj>
              </mc:Choice>
              <mc:Fallback>
                <p:oleObj name="Worksheet" r:id="rId7" imgW="4572000" imgH="2743200" progId="Excel.Sheet.12">
                  <p:link updateAutomatic="1"/>
                  <p:pic>
                    <p:nvPicPr>
                      <p:cNvPr id="0" name=""/>
                      <p:cNvPicPr/>
                      <p:nvPr/>
                    </p:nvPicPr>
                    <p:blipFill>
                      <a:blip r:embed="rId8"/>
                      <a:stretch>
                        <a:fillRect/>
                      </a:stretch>
                    </p:blipFill>
                    <p:spPr>
                      <a:xfrm>
                        <a:off x="177800" y="5762625"/>
                        <a:ext cx="3154363" cy="27432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844755305"/>
              </p:ext>
            </p:extLst>
          </p:nvPr>
        </p:nvGraphicFramePr>
        <p:xfrm>
          <a:off x="534897" y="1258474"/>
          <a:ext cx="4410075" cy="3067050"/>
        </p:xfrm>
        <a:graphic>
          <a:graphicData uri="http://schemas.openxmlformats.org/presentationml/2006/ole">
            <mc:AlternateContent xmlns:mc="http://schemas.openxmlformats.org/markup-compatibility/2006">
              <mc:Choice xmlns:v="urn:schemas-microsoft-com:vml" Requires="v">
                <p:oleObj spid="_x0000_s143394" name="Worksheet" r:id="rId9" imgW="4410038" imgH="3066984" progId="Excel.Sheet.12">
                  <p:link updateAutomatic="1"/>
                </p:oleObj>
              </mc:Choice>
              <mc:Fallback>
                <p:oleObj name="Worksheet" r:id="rId9" imgW="4410038" imgH="3066984" progId="Excel.Sheet.12">
                  <p:link updateAutomatic="1"/>
                  <p:pic>
                    <p:nvPicPr>
                      <p:cNvPr id="0" name=""/>
                      <p:cNvPicPr/>
                      <p:nvPr/>
                    </p:nvPicPr>
                    <p:blipFill>
                      <a:blip r:embed="rId10"/>
                      <a:stretch>
                        <a:fillRect/>
                      </a:stretch>
                    </p:blipFill>
                    <p:spPr>
                      <a:xfrm>
                        <a:off x="534897" y="1258474"/>
                        <a:ext cx="4410075" cy="3067050"/>
                      </a:xfrm>
                      <a:prstGeom prst="rect">
                        <a:avLst/>
                      </a:prstGeom>
                    </p:spPr>
                  </p:pic>
                </p:oleObj>
              </mc:Fallback>
            </mc:AlternateContent>
          </a:graphicData>
        </a:graphic>
      </p:graphicFrame>
    </p:spTree>
    <p:extLst>
      <p:ext uri="{BB962C8B-B14F-4D97-AF65-F5344CB8AC3E}">
        <p14:creationId xmlns:p14="http://schemas.microsoft.com/office/powerpoint/2010/main" val="966187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465903" y="838200"/>
            <a:ext cx="1338828"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الأول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4</a:t>
            </a:fld>
            <a:endParaRPr lang="en-US" dirty="0"/>
          </a:p>
        </p:txBody>
      </p:sp>
      <p:sp>
        <p:nvSpPr>
          <p:cNvPr id="16" name="Rectangle 15"/>
          <p:cNvSpPr/>
          <p:nvPr/>
        </p:nvSpPr>
        <p:spPr>
          <a:xfrm>
            <a:off x="3621386" y="6029325"/>
            <a:ext cx="3122315" cy="2547369"/>
          </a:xfrm>
          <a:prstGeom prst="rect">
            <a:avLst/>
          </a:prstGeom>
          <a:solidFill>
            <a:schemeClr val="bg1">
              <a:lumMod val="95000"/>
            </a:schemeClr>
          </a:solidFill>
          <a:ln w="15875" cap="flat" cmpd="sng" algn="ctr">
            <a:noFill/>
            <a:prstDash val="sysDash"/>
          </a:ln>
          <a:effectLst/>
        </p:spPr>
        <p:txBody>
          <a:bodyPr numCol="1" rtlCol="0" anchor="ctr"/>
          <a:lstStyle/>
          <a:p>
            <a:pPr marL="0" lvl="2" algn="justLow" rtl="1">
              <a:buClr>
                <a:prstClr val="black"/>
              </a:buClr>
              <a:defRPr/>
            </a:pPr>
            <a:endParaRPr lang="ar-SA" sz="1000" dirty="0"/>
          </a:p>
          <a:p>
            <a:pPr marL="171450" lvl="2" indent="-171450" algn="justLow" rtl="1">
              <a:buClr>
                <a:prstClr val="black"/>
              </a:buClr>
              <a:buFont typeface="Arial" panose="020B0604020202020204" pitchFamily="34" charset="0"/>
              <a:buChar char="•"/>
              <a:defRPr/>
            </a:pPr>
            <a:r>
              <a:rPr lang="ar-KW" sz="1000" dirty="0"/>
              <a:t>في السوق الأول </a:t>
            </a:r>
            <a:r>
              <a:rPr lang="ar-SA" sz="1000" dirty="0" smtClean="0"/>
              <a:t>تصدر سهم</a:t>
            </a:r>
            <a:r>
              <a:rPr lang="ar-KW" sz="1000" dirty="0" smtClean="0"/>
              <a:t> </a:t>
            </a:r>
            <a:r>
              <a:rPr lang="ar-SA" sz="1000" dirty="0"/>
              <a:t>بنك الكويت الوطني قائمة الأسهم الأعلى تداولا من حيث قيمة </a:t>
            </a:r>
            <a:r>
              <a:rPr lang="ar-SA" sz="1000" dirty="0" smtClean="0"/>
              <a:t>الأسهم </a:t>
            </a:r>
            <a:r>
              <a:rPr lang="ar-SA" sz="1000" dirty="0"/>
              <a:t>المتداولة خلال </a:t>
            </a:r>
            <a:r>
              <a:rPr lang="ar-KW" sz="1000" dirty="0"/>
              <a:t>تداولات الأسبوع </a:t>
            </a:r>
            <a:r>
              <a:rPr lang="ar-SA" sz="1000" dirty="0" smtClean="0"/>
              <a:t>بقيمة </a:t>
            </a:r>
            <a:r>
              <a:rPr lang="ar-SA" sz="1000" dirty="0"/>
              <a:t>تداول </a:t>
            </a:r>
            <a:r>
              <a:rPr lang="ar-SA" sz="1000" dirty="0" smtClean="0"/>
              <a:t>بلغت 24</a:t>
            </a:r>
            <a:r>
              <a:rPr lang="ar-KW" sz="1000" dirty="0" smtClean="0"/>
              <a:t> </a:t>
            </a:r>
            <a:r>
              <a:rPr lang="ar-SA" sz="1000" dirty="0" smtClean="0"/>
              <a:t>مليون د.ك</a:t>
            </a:r>
            <a:r>
              <a:rPr lang="ar-KW" sz="1000" dirty="0" smtClean="0"/>
              <a:t>،</a:t>
            </a:r>
            <a:r>
              <a:rPr lang="ar-SA" sz="1000" dirty="0" smtClean="0"/>
              <a:t> </a:t>
            </a:r>
            <a:r>
              <a:rPr lang="ar-SA" sz="1000" dirty="0"/>
              <a:t>لينهي بذلك </a:t>
            </a:r>
            <a:r>
              <a:rPr lang="ar-KW" sz="1000" dirty="0"/>
              <a:t>تداولات الأسبوع </a:t>
            </a:r>
            <a:r>
              <a:rPr lang="ar-SA" sz="1000" dirty="0" smtClean="0"/>
              <a:t>عند سعر 833 فلس مرتفعا بنسبة 1%</a:t>
            </a:r>
            <a:r>
              <a:rPr lang="ar-KW" sz="1000" dirty="0" smtClean="0"/>
              <a:t>،</a:t>
            </a:r>
            <a:r>
              <a:rPr lang="ar-SA" sz="1000" dirty="0" smtClean="0"/>
              <a:t> وجاء سهم بيت التمويل الكويتي بالمركز الثاني </a:t>
            </a:r>
            <a:r>
              <a:rPr lang="ar-SA" sz="1000" dirty="0"/>
              <a:t>بقيمة تداول بلغ</a:t>
            </a:r>
            <a:r>
              <a:rPr lang="ar-KW" sz="1000" dirty="0"/>
              <a:t>ت</a:t>
            </a:r>
            <a:r>
              <a:rPr lang="ar-SA" sz="1000" dirty="0"/>
              <a:t> </a:t>
            </a:r>
            <a:r>
              <a:rPr lang="ar-SA" sz="1000" dirty="0" smtClean="0"/>
              <a:t>22.4 مليون </a:t>
            </a:r>
            <a:r>
              <a:rPr lang="ar-SA" sz="1000" dirty="0"/>
              <a:t>د.ك لينهي بذلك </a:t>
            </a:r>
            <a:r>
              <a:rPr lang="ar-KW" sz="1000" dirty="0"/>
              <a:t>تداولات الأسبوع </a:t>
            </a:r>
            <a:r>
              <a:rPr lang="ar-SA" sz="1000" dirty="0" smtClean="0"/>
              <a:t>عند </a:t>
            </a:r>
            <a:r>
              <a:rPr lang="ar-SA" sz="1000" dirty="0"/>
              <a:t>سعر </a:t>
            </a:r>
            <a:r>
              <a:rPr lang="ar-SA" sz="1000" dirty="0" smtClean="0"/>
              <a:t>727 فلس مرتفعا بنسبة 0.7%، </a:t>
            </a:r>
            <a:r>
              <a:rPr lang="ar-KW" sz="1000" dirty="0" smtClean="0"/>
              <a:t>ثم </a:t>
            </a:r>
            <a:r>
              <a:rPr lang="ar-SA" sz="1000" dirty="0" smtClean="0"/>
              <a:t>جاء سهم</a:t>
            </a:r>
            <a:r>
              <a:rPr lang="ar-KW" sz="1000" dirty="0" smtClean="0"/>
              <a:t> </a:t>
            </a:r>
            <a:r>
              <a:rPr lang="ar-SA" sz="1000" dirty="0" smtClean="0"/>
              <a:t>بنك الخليج بالمركز </a:t>
            </a:r>
            <a:r>
              <a:rPr lang="ar-KW" sz="1000" dirty="0" smtClean="0"/>
              <a:t>الثالث</a:t>
            </a:r>
            <a:r>
              <a:rPr lang="ar-SA" sz="1000" dirty="0" smtClean="0"/>
              <a:t> بقيمة </a:t>
            </a:r>
            <a:r>
              <a:rPr lang="ar-SA" sz="1000" dirty="0"/>
              <a:t>تداول </a:t>
            </a:r>
            <a:r>
              <a:rPr lang="ar-SA" sz="1000" dirty="0" smtClean="0"/>
              <a:t>بلغت 12.4 مليون </a:t>
            </a:r>
            <a:r>
              <a:rPr lang="ar-SA" sz="1000" dirty="0"/>
              <a:t>د.ك لينهي بذلك </a:t>
            </a:r>
            <a:r>
              <a:rPr lang="ar-KW" sz="1000" dirty="0"/>
              <a:t>تداولات الأسبوع </a:t>
            </a:r>
            <a:r>
              <a:rPr lang="ar-SA" sz="1000" dirty="0" smtClean="0"/>
              <a:t>عند </a:t>
            </a:r>
            <a:r>
              <a:rPr lang="ar-SA" sz="1000" dirty="0"/>
              <a:t>سعر </a:t>
            </a:r>
            <a:r>
              <a:rPr lang="ar-SA" sz="1000" dirty="0" smtClean="0"/>
              <a:t>214 فلس</a:t>
            </a:r>
            <a:r>
              <a:rPr lang="ar-SA" sz="1000" dirty="0"/>
              <a:t> </a:t>
            </a:r>
            <a:r>
              <a:rPr lang="ar-SA" sz="1000" dirty="0" smtClean="0"/>
              <a:t>متراجعا بنسبة 0.9%.</a:t>
            </a:r>
            <a:endParaRPr lang="ar-KW" sz="1000" dirty="0"/>
          </a:p>
          <a:p>
            <a:pPr marL="0" lvl="2" algn="justLow" rtl="1">
              <a:buClr>
                <a:prstClr val="black"/>
              </a:buClr>
              <a:defRPr/>
            </a:pPr>
            <a:endParaRPr lang="en-US" sz="1000" dirty="0"/>
          </a:p>
          <a:p>
            <a:pPr marL="171450" lvl="2" indent="-171450" algn="justLow" rtl="1">
              <a:buClr>
                <a:prstClr val="black"/>
              </a:buClr>
              <a:buFont typeface="Arial" panose="020B0604020202020204" pitchFamily="34" charset="0"/>
              <a:buChar char="•"/>
              <a:defRPr/>
            </a:pPr>
            <a:r>
              <a:rPr lang="ar-KW" sz="1000" dirty="0"/>
              <a:t>في السوق الأول </a:t>
            </a:r>
            <a:r>
              <a:rPr lang="ar-SA" sz="1000" dirty="0"/>
              <a:t>احتل</a:t>
            </a:r>
            <a:r>
              <a:rPr lang="ar-KW" sz="1000" dirty="0"/>
              <a:t> بنك الكويت الوطني المرتبة الأولى من حيث القيمة الرأسمالية بقيمة </a:t>
            </a:r>
            <a:r>
              <a:rPr lang="ar-SA" sz="1000" dirty="0" smtClean="0"/>
              <a:t>5,706</a:t>
            </a:r>
            <a:r>
              <a:rPr lang="ar-KW" sz="1000" dirty="0" smtClean="0"/>
              <a:t> </a:t>
            </a:r>
            <a:r>
              <a:rPr lang="ar-KW" sz="1000" dirty="0"/>
              <a:t>مليون </a:t>
            </a:r>
            <a:r>
              <a:rPr lang="ar-KW" sz="1000" dirty="0" smtClean="0"/>
              <a:t>د.ك</a:t>
            </a:r>
            <a:r>
              <a:rPr lang="ar-SA" sz="1000" dirty="0" smtClean="0"/>
              <a:t>،</a:t>
            </a:r>
            <a:r>
              <a:rPr lang="ar-KW" sz="1000" dirty="0" smtClean="0"/>
              <a:t> </a:t>
            </a:r>
            <a:r>
              <a:rPr lang="ar-KW" sz="1000" dirty="0"/>
              <a:t>ثم حل بيت التمويل الكويتي بالمرتبة الثانية بقيمة رأسمالية </a:t>
            </a:r>
            <a:r>
              <a:rPr lang="ar-KW" sz="1000" dirty="0" smtClean="0"/>
              <a:t>بلغت </a:t>
            </a:r>
            <a:r>
              <a:rPr lang="ar-SA" sz="1000" dirty="0" smtClean="0"/>
              <a:t>5,579</a:t>
            </a:r>
            <a:r>
              <a:rPr lang="ar-KW" sz="1000" dirty="0" smtClean="0"/>
              <a:t> مليون د.ك</a:t>
            </a:r>
            <a:r>
              <a:rPr lang="ar-SA" sz="1000" dirty="0" smtClean="0"/>
              <a:t>، ثم شركة الإتصالات المتنقلة </a:t>
            </a:r>
            <a:r>
              <a:rPr lang="ar-KW" sz="1000" dirty="0" smtClean="0"/>
              <a:t>بالمرتبة الثالثة </a:t>
            </a:r>
            <a:r>
              <a:rPr lang="ar-KW" sz="1000" dirty="0"/>
              <a:t>بقيمة رأسمالية بلغت </a:t>
            </a:r>
            <a:r>
              <a:rPr lang="ar-SA" sz="1000" dirty="0" smtClean="0"/>
              <a:t>2,674</a:t>
            </a:r>
            <a:r>
              <a:rPr lang="ar-KW" sz="1000" dirty="0" smtClean="0"/>
              <a:t> </a:t>
            </a:r>
            <a:r>
              <a:rPr lang="ar-KW" sz="1000" dirty="0"/>
              <a:t>مليون </a:t>
            </a:r>
            <a:r>
              <a:rPr lang="ar-KW" sz="1000" dirty="0" smtClean="0"/>
              <a:t>د.ك</a:t>
            </a:r>
            <a:r>
              <a:rPr lang="ar-SA" sz="1000" dirty="0" smtClean="0"/>
              <a:t>.</a:t>
            </a:r>
            <a:endParaRPr lang="ar-KW" sz="1000" dirty="0"/>
          </a:p>
        </p:txBody>
      </p:sp>
      <p:sp>
        <p:nvSpPr>
          <p:cNvPr id="17" name="TextBox 16"/>
          <p:cNvSpPr txBox="1"/>
          <p:nvPr/>
        </p:nvSpPr>
        <p:spPr>
          <a:xfrm>
            <a:off x="158659" y="6029325"/>
            <a:ext cx="3370742"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أعلى 10 شركات من حيث القيمة الرأسمالية في السوق الأول</a:t>
            </a:r>
            <a:endParaRPr lang="en-US" sz="1200" b="1" dirty="0" smtClean="0">
              <a:solidFill>
                <a:schemeClr val="bg1"/>
              </a:solidFill>
              <a:cs typeface="+mj-cs"/>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585544855"/>
              </p:ext>
            </p:extLst>
          </p:nvPr>
        </p:nvGraphicFramePr>
        <p:xfrm>
          <a:off x="152400" y="6231834"/>
          <a:ext cx="3383261" cy="2344859"/>
        </p:xfrm>
        <a:graphic>
          <a:graphicData uri="http://schemas.openxmlformats.org/presentationml/2006/ole">
            <mc:AlternateContent xmlns:mc="http://schemas.openxmlformats.org/markup-compatibility/2006">
              <mc:Choice xmlns:v="urn:schemas-microsoft-com:vml" Requires="v">
                <p:oleObj spid="_x0000_s141442" name="Worksheet" r:id="rId5" imgW="4324275" imgH="2914650" progId="Excel.Sheet.12">
                  <p:link updateAutomatic="1"/>
                </p:oleObj>
              </mc:Choice>
              <mc:Fallback>
                <p:oleObj name="Worksheet" r:id="rId5" imgW="4324275" imgH="2914650" progId="Excel.Sheet.12">
                  <p:link updateAutomatic="1"/>
                  <p:pic>
                    <p:nvPicPr>
                      <p:cNvPr id="0" name=""/>
                      <p:cNvPicPr/>
                      <p:nvPr/>
                    </p:nvPicPr>
                    <p:blipFill>
                      <a:blip r:embed="rId6"/>
                      <a:stretch>
                        <a:fillRect/>
                      </a:stretch>
                    </p:blipFill>
                    <p:spPr>
                      <a:xfrm>
                        <a:off x="152400" y="6231834"/>
                        <a:ext cx="3383261" cy="2344859"/>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181557609"/>
              </p:ext>
            </p:extLst>
          </p:nvPr>
        </p:nvGraphicFramePr>
        <p:xfrm>
          <a:off x="152400" y="1147763"/>
          <a:ext cx="6624638" cy="4779270"/>
        </p:xfrm>
        <a:graphic>
          <a:graphicData uri="http://schemas.openxmlformats.org/presentationml/2006/ole">
            <mc:AlternateContent xmlns:mc="http://schemas.openxmlformats.org/markup-compatibility/2006">
              <mc:Choice xmlns:v="urn:schemas-microsoft-com:vml" Requires="v">
                <p:oleObj spid="_x0000_s141443" name="Worksheet" r:id="rId7" imgW="6686475" imgH="4886325" progId="Excel.Sheet.12">
                  <p:link updateAutomatic="1"/>
                </p:oleObj>
              </mc:Choice>
              <mc:Fallback>
                <p:oleObj name="Worksheet" r:id="rId7" imgW="6686475" imgH="4886325" progId="Excel.Sheet.12">
                  <p:link updateAutomatic="1"/>
                  <p:pic>
                    <p:nvPicPr>
                      <p:cNvPr id="0" name=""/>
                      <p:cNvPicPr/>
                      <p:nvPr/>
                    </p:nvPicPr>
                    <p:blipFill>
                      <a:blip r:embed="rId8"/>
                      <a:stretch>
                        <a:fillRect/>
                      </a:stretch>
                    </p:blipFill>
                    <p:spPr>
                      <a:xfrm>
                        <a:off x="152400" y="1147763"/>
                        <a:ext cx="6624638" cy="4779270"/>
                      </a:xfrm>
                      <a:prstGeom prst="rect">
                        <a:avLst/>
                      </a:prstGeom>
                    </p:spPr>
                  </p:pic>
                </p:oleObj>
              </mc:Fallback>
            </mc:AlternateContent>
          </a:graphicData>
        </a:graphic>
      </p:graphicFrame>
    </p:spTree>
    <p:extLst>
      <p:ext uri="{BB962C8B-B14F-4D97-AF65-F5344CB8AC3E}">
        <p14:creationId xmlns:p14="http://schemas.microsoft.com/office/powerpoint/2010/main" val="26638035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307205" y="838200"/>
            <a:ext cx="1497526"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الرئيسي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5</a:t>
            </a:fld>
            <a:endParaRPr lang="en-US" dirty="0"/>
          </a:p>
        </p:txBody>
      </p:sp>
      <p:sp>
        <p:nvSpPr>
          <p:cNvPr id="11" name="TextBox 10"/>
          <p:cNvSpPr txBox="1"/>
          <p:nvPr/>
        </p:nvSpPr>
        <p:spPr>
          <a:xfrm>
            <a:off x="166688" y="3831672"/>
            <a:ext cx="3848100"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أعلى 10 شركات من حيث القيمة الرأسمالية في السوق الرئيسي</a:t>
            </a:r>
            <a:endParaRPr lang="en-US" sz="1200" b="1" dirty="0" smtClean="0">
              <a:solidFill>
                <a:schemeClr val="bg1"/>
              </a:solidFill>
              <a:cs typeface="+mj-cs"/>
            </a:endParaRPr>
          </a:p>
        </p:txBody>
      </p:sp>
      <p:sp>
        <p:nvSpPr>
          <p:cNvPr id="13" name="Rectangle 12"/>
          <p:cNvSpPr/>
          <p:nvPr/>
        </p:nvSpPr>
        <p:spPr>
          <a:xfrm>
            <a:off x="4243417" y="3831672"/>
            <a:ext cx="2500283" cy="3070612"/>
          </a:xfrm>
          <a:prstGeom prst="rect">
            <a:avLst/>
          </a:prstGeom>
          <a:solidFill>
            <a:schemeClr val="bg1">
              <a:lumMod val="95000"/>
            </a:schemeClr>
          </a:solidFill>
          <a:ln w="15875" cap="flat" cmpd="sng" algn="ctr">
            <a:noFill/>
            <a:prstDash val="sysDash"/>
          </a:ln>
          <a:effectLst/>
        </p:spPr>
        <p:txBody>
          <a:bodyPr numCol="1" rtlCol="0" anchor="ctr"/>
          <a:lstStyle/>
          <a:p>
            <a:pPr marL="171450" lvl="2" indent="-171450" algn="justLow" rtl="1">
              <a:buClr>
                <a:prstClr val="black"/>
              </a:buClr>
              <a:buFont typeface="Arial" panose="020B0604020202020204" pitchFamily="34" charset="0"/>
              <a:buChar char="•"/>
              <a:defRPr/>
            </a:pPr>
            <a:endParaRPr lang="ar-SA" sz="1000" dirty="0"/>
          </a:p>
          <a:p>
            <a:pPr marL="171450" lvl="2" indent="-171450" algn="justLow" rtl="1">
              <a:buClr>
                <a:prstClr val="black"/>
              </a:buClr>
              <a:buFont typeface="Arial" panose="020B0604020202020204" pitchFamily="34" charset="0"/>
              <a:buChar char="•"/>
              <a:defRPr/>
            </a:pPr>
            <a:endParaRPr lang="ar-SA" sz="1000" dirty="0" smtClean="0"/>
          </a:p>
          <a:p>
            <a:pPr marL="171450" lvl="2" indent="-171450" algn="justLow" rtl="1">
              <a:buClr>
                <a:prstClr val="black"/>
              </a:buClr>
              <a:buFont typeface="Arial" panose="020B0604020202020204" pitchFamily="34" charset="0"/>
              <a:buChar char="•"/>
              <a:defRPr/>
            </a:pPr>
            <a:r>
              <a:rPr lang="ar-KW" sz="1000" dirty="0" smtClean="0"/>
              <a:t>في </a:t>
            </a:r>
            <a:r>
              <a:rPr lang="ar-KW" sz="1000" dirty="0"/>
              <a:t>السوق </a:t>
            </a:r>
            <a:r>
              <a:rPr lang="ar-SA" sz="1000" dirty="0"/>
              <a:t>الرئيسي</a:t>
            </a:r>
            <a:r>
              <a:rPr lang="ar-KW" sz="1000" dirty="0"/>
              <a:t> </a:t>
            </a:r>
            <a:r>
              <a:rPr lang="ar-SA" sz="1000" dirty="0" smtClean="0"/>
              <a:t>تصدر سهم مجموعة أرزان المالية للتمويل والإستثمار قائمة </a:t>
            </a:r>
            <a:r>
              <a:rPr lang="ar-SA" sz="1000" dirty="0"/>
              <a:t>الأسهم الأعلى </a:t>
            </a:r>
            <a:r>
              <a:rPr lang="ar-SA" sz="1000" dirty="0" smtClean="0"/>
              <a:t>تداولا من </a:t>
            </a:r>
            <a:r>
              <a:rPr lang="ar-SA" sz="1000" dirty="0"/>
              <a:t>حيث </a:t>
            </a:r>
            <a:r>
              <a:rPr lang="ar-SA" sz="1000" dirty="0" smtClean="0"/>
              <a:t>القيمة خلال </a:t>
            </a:r>
            <a:r>
              <a:rPr lang="ar-KW" sz="1000" dirty="0"/>
              <a:t>تداولات الأسبوع </a:t>
            </a:r>
            <a:r>
              <a:rPr lang="ar-SA" sz="1000" dirty="0" smtClean="0"/>
              <a:t>بقيمة </a:t>
            </a:r>
            <a:r>
              <a:rPr lang="ar-SA" sz="1000" dirty="0"/>
              <a:t>تداول </a:t>
            </a:r>
            <a:r>
              <a:rPr lang="ar-SA" sz="1000" dirty="0" smtClean="0"/>
              <a:t>بلغت 7.1 مليون د.ك </a:t>
            </a:r>
            <a:r>
              <a:rPr lang="ar-SA" sz="1000" dirty="0"/>
              <a:t>لينهي بذلك </a:t>
            </a:r>
            <a:r>
              <a:rPr lang="ar-KW" sz="1000" dirty="0"/>
              <a:t>تداولات الأسبوع </a:t>
            </a:r>
            <a:r>
              <a:rPr lang="ar-SA" sz="1000" dirty="0" smtClean="0"/>
              <a:t>عند </a:t>
            </a:r>
            <a:r>
              <a:rPr lang="ar-SA" sz="1000" dirty="0"/>
              <a:t>سعر</a:t>
            </a:r>
            <a:r>
              <a:rPr lang="ar-KW" sz="1000" dirty="0"/>
              <a:t> </a:t>
            </a:r>
            <a:r>
              <a:rPr lang="ar-SA" sz="1000" dirty="0" smtClean="0"/>
              <a:t>93</a:t>
            </a:r>
            <a:r>
              <a:rPr lang="ar-KW" sz="1000" dirty="0" smtClean="0"/>
              <a:t> </a:t>
            </a:r>
            <a:r>
              <a:rPr lang="ar-SA" sz="1000" dirty="0" smtClean="0"/>
              <a:t>فلس متراجعا بنسبة 5.1%</a:t>
            </a:r>
            <a:r>
              <a:rPr lang="ar-KW" sz="1000" dirty="0" smtClean="0"/>
              <a:t>، </a:t>
            </a:r>
            <a:r>
              <a:rPr lang="ar-SA" sz="1000" dirty="0" smtClean="0"/>
              <a:t>وجاء سهم شركة برقان لحفر الابار بالمركز الثاني </a:t>
            </a:r>
            <a:r>
              <a:rPr lang="ar-SA" sz="1000" dirty="0"/>
              <a:t>بقيمة تداول </a:t>
            </a:r>
            <a:r>
              <a:rPr lang="ar-SA" sz="1000" dirty="0" smtClean="0"/>
              <a:t>بلغت 4.6 </a:t>
            </a:r>
            <a:r>
              <a:rPr lang="ar-SA" sz="1000" dirty="0"/>
              <a:t>مليون د.ك</a:t>
            </a:r>
            <a:r>
              <a:rPr lang="ar-KW" sz="1000" dirty="0"/>
              <a:t> </a:t>
            </a:r>
            <a:r>
              <a:rPr lang="ar-SA" sz="1000" dirty="0"/>
              <a:t>لينهي بذلك </a:t>
            </a:r>
            <a:r>
              <a:rPr lang="ar-KW" sz="1000" dirty="0"/>
              <a:t>تداولات </a:t>
            </a:r>
            <a:r>
              <a:rPr lang="ar-KW" sz="1000" dirty="0" smtClean="0"/>
              <a:t>الأسبوع</a:t>
            </a:r>
            <a:r>
              <a:rPr lang="ar-SA" sz="1000" dirty="0" smtClean="0"/>
              <a:t> عند </a:t>
            </a:r>
            <a:r>
              <a:rPr lang="ar-SA" sz="1000" dirty="0"/>
              <a:t>سعر </a:t>
            </a:r>
            <a:r>
              <a:rPr lang="ar-SA" sz="1000" dirty="0" smtClean="0"/>
              <a:t>154 فلس متراجعا بنسبة 1.3%، ثم جاء </a:t>
            </a:r>
            <a:r>
              <a:rPr lang="ar-SA" sz="1000" dirty="0"/>
              <a:t>سهم</a:t>
            </a:r>
            <a:r>
              <a:rPr lang="ar-KW" sz="1000" dirty="0"/>
              <a:t> </a:t>
            </a:r>
            <a:r>
              <a:rPr lang="ar-SA" sz="1000" dirty="0" smtClean="0"/>
              <a:t>شركة الإستشارات المالية الدولية بالمركز الثالث بقيمة تداول بلغت 4.2 مليون د.ك لينهي </a:t>
            </a:r>
            <a:r>
              <a:rPr lang="ar-SA" sz="1000" dirty="0"/>
              <a:t>بذلك </a:t>
            </a:r>
            <a:r>
              <a:rPr lang="ar-KW" sz="1000" dirty="0"/>
              <a:t>تداولات الأسبوع </a:t>
            </a:r>
            <a:r>
              <a:rPr lang="ar-SA" sz="1000" dirty="0" smtClean="0"/>
              <a:t>عند سعر 110 فلس مرتفعا بنسبة 2.8%.</a:t>
            </a:r>
            <a:endParaRPr lang="ar-KW" sz="1000" dirty="0" smtClean="0"/>
          </a:p>
          <a:p>
            <a:pPr marL="171450" lvl="2" indent="-171450" algn="justLow" rtl="1">
              <a:buClr>
                <a:prstClr val="black"/>
              </a:buClr>
              <a:buFont typeface="Arial" panose="020B0604020202020204" pitchFamily="34" charset="0"/>
              <a:buChar char="•"/>
              <a:defRPr/>
            </a:pPr>
            <a:endParaRPr lang="ar-KW" sz="1000" dirty="0" smtClean="0"/>
          </a:p>
          <a:p>
            <a:pPr marL="171450" lvl="2" indent="-171450" algn="justLow" rtl="1">
              <a:buClr>
                <a:prstClr val="black"/>
              </a:buClr>
              <a:buFont typeface="Arial" panose="020B0604020202020204" pitchFamily="34" charset="0"/>
              <a:buChar char="•"/>
              <a:defRPr/>
            </a:pPr>
            <a:r>
              <a:rPr lang="ar-KW" sz="1000" dirty="0" smtClean="0"/>
              <a:t>في </a:t>
            </a:r>
            <a:r>
              <a:rPr lang="ar-KW" sz="1000" dirty="0"/>
              <a:t>السوق الرئيسي </a:t>
            </a:r>
            <a:r>
              <a:rPr lang="ar-SA" sz="1000" dirty="0"/>
              <a:t>احتل</a:t>
            </a:r>
            <a:r>
              <a:rPr lang="ar-KW" sz="1000" dirty="0"/>
              <a:t> البنك التجاري </a:t>
            </a:r>
            <a:r>
              <a:rPr lang="ar-SA" sz="1000" dirty="0" smtClean="0"/>
              <a:t>الكويتي </a:t>
            </a:r>
            <a:r>
              <a:rPr lang="ar-KW" sz="1000" dirty="0" smtClean="0"/>
              <a:t>المرتبة </a:t>
            </a:r>
            <a:r>
              <a:rPr lang="ar-KW" sz="1000" dirty="0"/>
              <a:t>الأولى من حيث القيمة الرأسمالية بقيمة </a:t>
            </a:r>
            <a:r>
              <a:rPr lang="ar-SA" sz="1000" dirty="0" smtClean="0"/>
              <a:t>996</a:t>
            </a:r>
            <a:r>
              <a:rPr lang="ar-KW" sz="1000" dirty="0" smtClean="0"/>
              <a:t> </a:t>
            </a:r>
            <a:r>
              <a:rPr lang="ar-KW" sz="1000" dirty="0"/>
              <a:t>مليون د.ك ثم البنك الأهلي </a:t>
            </a:r>
            <a:r>
              <a:rPr lang="ar-KW" sz="1000" dirty="0" smtClean="0"/>
              <a:t>المتحد</a:t>
            </a:r>
            <a:r>
              <a:rPr lang="ar-SA" sz="1000" dirty="0" smtClean="0"/>
              <a:t> الكويتي</a:t>
            </a:r>
            <a:r>
              <a:rPr lang="ar-KW" sz="1000" dirty="0" smtClean="0"/>
              <a:t> </a:t>
            </a:r>
            <a:r>
              <a:rPr lang="ar-KW" sz="1000" dirty="0"/>
              <a:t>بالمرتبة الثانية بقيمة رأسمالية بلغت </a:t>
            </a:r>
            <a:r>
              <a:rPr lang="ar-SA" sz="1000" dirty="0" smtClean="0"/>
              <a:t>648</a:t>
            </a:r>
            <a:r>
              <a:rPr lang="ar-KW" sz="1000" dirty="0" smtClean="0"/>
              <a:t> </a:t>
            </a:r>
            <a:r>
              <a:rPr lang="ar-KW" sz="1000" dirty="0"/>
              <a:t>مليون د.ك ثم </a:t>
            </a:r>
            <a:r>
              <a:rPr lang="ar-SA" sz="1000" dirty="0" smtClean="0"/>
              <a:t>شركة الإتصالات الكويتية </a:t>
            </a:r>
            <a:r>
              <a:rPr lang="ar-KW" sz="1000" dirty="0" smtClean="0"/>
              <a:t>بالمرتبة </a:t>
            </a:r>
            <a:r>
              <a:rPr lang="ar-KW" sz="1000" dirty="0"/>
              <a:t>الثالثة بقيمة رأسمالية بلغت </a:t>
            </a:r>
            <a:r>
              <a:rPr lang="ar-SA" sz="1000" dirty="0" smtClean="0"/>
              <a:t>456</a:t>
            </a:r>
            <a:r>
              <a:rPr lang="ar-KW" sz="1000" dirty="0" smtClean="0"/>
              <a:t> </a:t>
            </a:r>
            <a:r>
              <a:rPr lang="ar-KW" sz="1000" dirty="0"/>
              <a:t>مليون د.ك .</a:t>
            </a:r>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endParaRPr lang="ar-KW" sz="1000" dirty="0"/>
          </a:p>
        </p:txBody>
      </p:sp>
      <p:graphicFrame>
        <p:nvGraphicFramePr>
          <p:cNvPr id="5" name="Object 4"/>
          <p:cNvGraphicFramePr>
            <a:graphicFrameLocks noChangeAspect="1"/>
          </p:cNvGraphicFramePr>
          <p:nvPr>
            <p:extLst>
              <p:ext uri="{D42A27DB-BD31-4B8C-83A1-F6EECF244321}">
                <p14:modId xmlns:p14="http://schemas.microsoft.com/office/powerpoint/2010/main" val="1503400775"/>
              </p:ext>
            </p:extLst>
          </p:nvPr>
        </p:nvGraphicFramePr>
        <p:xfrm>
          <a:off x="166688" y="1143000"/>
          <a:ext cx="6577012" cy="2314575"/>
        </p:xfrm>
        <a:graphic>
          <a:graphicData uri="http://schemas.openxmlformats.org/presentationml/2006/ole">
            <mc:AlternateContent xmlns:mc="http://schemas.openxmlformats.org/markup-compatibility/2006">
              <mc:Choice xmlns:v="urn:schemas-microsoft-com:vml" Requires="v">
                <p:oleObj spid="_x0000_s139721" name="Worksheet" r:id="rId5" imgW="6600713" imgH="2314575" progId="Excel.Sheet.12">
                  <p:link updateAutomatic="1"/>
                </p:oleObj>
              </mc:Choice>
              <mc:Fallback>
                <p:oleObj name="Worksheet" r:id="rId5" imgW="6600713" imgH="2314575" progId="Excel.Sheet.12">
                  <p:link updateAutomatic="1"/>
                  <p:pic>
                    <p:nvPicPr>
                      <p:cNvPr id="0" name=""/>
                      <p:cNvPicPr/>
                      <p:nvPr/>
                    </p:nvPicPr>
                    <p:blipFill>
                      <a:blip r:embed="rId6"/>
                      <a:stretch>
                        <a:fillRect/>
                      </a:stretch>
                    </p:blipFill>
                    <p:spPr>
                      <a:xfrm>
                        <a:off x="166688" y="1143000"/>
                        <a:ext cx="6577012" cy="2314575"/>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287764894"/>
              </p:ext>
            </p:extLst>
          </p:nvPr>
        </p:nvGraphicFramePr>
        <p:xfrm>
          <a:off x="166688" y="4016338"/>
          <a:ext cx="3833812" cy="3000375"/>
        </p:xfrm>
        <a:graphic>
          <a:graphicData uri="http://schemas.openxmlformats.org/presentationml/2006/ole">
            <mc:AlternateContent xmlns:mc="http://schemas.openxmlformats.org/markup-compatibility/2006">
              <mc:Choice xmlns:v="urn:schemas-microsoft-com:vml" Requires="v">
                <p:oleObj spid="_x0000_s139722" name="Worksheet" r:id="rId7" imgW="4371788" imgH="3000375" progId="Excel.Sheet.12">
                  <p:link updateAutomatic="1"/>
                </p:oleObj>
              </mc:Choice>
              <mc:Fallback>
                <p:oleObj name="Worksheet" r:id="rId7" imgW="4371788" imgH="3000375" progId="Excel.Sheet.12">
                  <p:link updateAutomatic="1"/>
                  <p:pic>
                    <p:nvPicPr>
                      <p:cNvPr id="0" name=""/>
                      <p:cNvPicPr/>
                      <p:nvPr/>
                    </p:nvPicPr>
                    <p:blipFill>
                      <a:blip r:embed="rId8"/>
                      <a:stretch>
                        <a:fillRect/>
                      </a:stretch>
                    </p:blipFill>
                    <p:spPr>
                      <a:xfrm>
                        <a:off x="166688" y="4016338"/>
                        <a:ext cx="3833812" cy="3000375"/>
                      </a:xfrm>
                      <a:prstGeom prst="rect">
                        <a:avLst/>
                      </a:prstGeom>
                    </p:spPr>
                  </p:pic>
                </p:oleObj>
              </mc:Fallback>
            </mc:AlternateContent>
          </a:graphicData>
        </a:graphic>
      </p:graphicFrame>
    </p:spTree>
    <p:extLst>
      <p:ext uri="{BB962C8B-B14F-4D97-AF65-F5344CB8AC3E}">
        <p14:creationId xmlns:p14="http://schemas.microsoft.com/office/powerpoint/2010/main" val="21271860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22045"/>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307205" y="838200"/>
            <a:ext cx="1497526"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الرئيسي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6</a:t>
            </a:fld>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2597394907"/>
              </p:ext>
            </p:extLst>
          </p:nvPr>
        </p:nvGraphicFramePr>
        <p:xfrm>
          <a:off x="152400" y="3673475"/>
          <a:ext cx="6596063" cy="2314575"/>
        </p:xfrm>
        <a:graphic>
          <a:graphicData uri="http://schemas.openxmlformats.org/presentationml/2006/ole">
            <mc:AlternateContent xmlns:mc="http://schemas.openxmlformats.org/markup-compatibility/2006">
              <mc:Choice xmlns:v="urn:schemas-microsoft-com:vml" Requires="v">
                <p:oleObj spid="_x0000_s140967" name="Worksheet" r:id="rId5" imgW="6581887" imgH="2314575" progId="Excel.Sheet.12">
                  <p:link updateAutomatic="1"/>
                </p:oleObj>
              </mc:Choice>
              <mc:Fallback>
                <p:oleObj name="Worksheet" r:id="rId5" imgW="6581887" imgH="2314575" progId="Excel.Sheet.12">
                  <p:link updateAutomatic="1"/>
                  <p:pic>
                    <p:nvPicPr>
                      <p:cNvPr id="0" name=""/>
                      <p:cNvPicPr/>
                      <p:nvPr/>
                    </p:nvPicPr>
                    <p:blipFill>
                      <a:blip r:embed="rId6"/>
                      <a:stretch>
                        <a:fillRect/>
                      </a:stretch>
                    </p:blipFill>
                    <p:spPr>
                      <a:xfrm>
                        <a:off x="152400" y="3673475"/>
                        <a:ext cx="6596063" cy="231457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33550667"/>
              </p:ext>
            </p:extLst>
          </p:nvPr>
        </p:nvGraphicFramePr>
        <p:xfrm>
          <a:off x="152400" y="1150938"/>
          <a:ext cx="6596063" cy="2314575"/>
        </p:xfrm>
        <a:graphic>
          <a:graphicData uri="http://schemas.openxmlformats.org/presentationml/2006/ole">
            <mc:AlternateContent xmlns:mc="http://schemas.openxmlformats.org/markup-compatibility/2006">
              <mc:Choice xmlns:v="urn:schemas-microsoft-com:vml" Requires="v">
                <p:oleObj spid="_x0000_s140968" name="Worksheet" r:id="rId7" imgW="6591449" imgH="2314575" progId="Excel.Sheet.12">
                  <p:link updateAutomatic="1"/>
                </p:oleObj>
              </mc:Choice>
              <mc:Fallback>
                <p:oleObj name="Worksheet" r:id="rId7" imgW="6591449" imgH="2314575" progId="Excel.Sheet.12">
                  <p:link updateAutomatic="1"/>
                  <p:pic>
                    <p:nvPicPr>
                      <p:cNvPr id="0" name=""/>
                      <p:cNvPicPr/>
                      <p:nvPr/>
                    </p:nvPicPr>
                    <p:blipFill>
                      <a:blip r:embed="rId8"/>
                      <a:stretch>
                        <a:fillRect/>
                      </a:stretch>
                    </p:blipFill>
                    <p:spPr>
                      <a:xfrm>
                        <a:off x="152400" y="1150938"/>
                        <a:ext cx="6596063" cy="2314575"/>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4215030366"/>
              </p:ext>
            </p:extLst>
          </p:nvPr>
        </p:nvGraphicFramePr>
        <p:xfrm>
          <a:off x="152400" y="6134100"/>
          <a:ext cx="6596063" cy="2314575"/>
        </p:xfrm>
        <a:graphic>
          <a:graphicData uri="http://schemas.openxmlformats.org/presentationml/2006/ole">
            <mc:AlternateContent xmlns:mc="http://schemas.openxmlformats.org/markup-compatibility/2006">
              <mc:Choice xmlns:v="urn:schemas-microsoft-com:vml" Requires="v">
                <p:oleObj spid="_x0000_s140969" name="Worksheet" r:id="rId9" imgW="6629400" imgH="2314575" progId="Excel.Sheet.12">
                  <p:link updateAutomatic="1"/>
                </p:oleObj>
              </mc:Choice>
              <mc:Fallback>
                <p:oleObj name="Worksheet" r:id="rId9" imgW="6629400" imgH="2314575" progId="Excel.Sheet.12">
                  <p:link updateAutomatic="1"/>
                  <p:pic>
                    <p:nvPicPr>
                      <p:cNvPr id="0" name=""/>
                      <p:cNvPicPr/>
                      <p:nvPr/>
                    </p:nvPicPr>
                    <p:blipFill>
                      <a:blip r:embed="rId10"/>
                      <a:stretch>
                        <a:fillRect/>
                      </a:stretch>
                    </p:blipFill>
                    <p:spPr>
                      <a:xfrm>
                        <a:off x="152400" y="6134100"/>
                        <a:ext cx="6596063" cy="2314575"/>
                      </a:xfrm>
                      <a:prstGeom prst="rect">
                        <a:avLst/>
                      </a:prstGeom>
                    </p:spPr>
                  </p:pic>
                </p:oleObj>
              </mc:Fallback>
            </mc:AlternateContent>
          </a:graphicData>
        </a:graphic>
      </p:graphicFrame>
    </p:spTree>
    <p:extLst>
      <p:ext uri="{BB962C8B-B14F-4D97-AF65-F5344CB8AC3E}">
        <p14:creationId xmlns:p14="http://schemas.microsoft.com/office/powerpoint/2010/main" val="59028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7"/>
          <p:cNvSpPr txBox="1">
            <a:spLocks/>
          </p:cNvSpPr>
          <p:nvPr/>
        </p:nvSpPr>
        <p:spPr bwMode="gray">
          <a:xfrm>
            <a:off x="3806367" y="8647089"/>
            <a:ext cx="1273633" cy="430968"/>
          </a:xfrm>
          <a:prstGeom prst="rect">
            <a:avLst/>
          </a:prstGeom>
        </p:spPr>
        <p:txBody>
          <a:bodyPr vert="horz" lIns="0" tIns="0" rIns="132923" bIns="0" rtlCol="0">
            <a:noAutofit/>
          </a:bodyPr>
          <a:lstStyle/>
          <a:p>
            <a:pPr algn="r">
              <a:buFont typeface="Arial" pitchFamily="34" charset="0"/>
              <a:buNone/>
              <a:defRPr/>
            </a:pPr>
            <a:r>
              <a:rPr lang="ar-KW" sz="646" b="1" dirty="0" smtClean="0">
                <a:solidFill>
                  <a:schemeClr val="bg1"/>
                </a:solidFill>
                <a:cs typeface="Arial" pitchFamily="34" charset="0"/>
              </a:rPr>
              <a:t>تلفون:6666 2226 965+ </a:t>
            </a:r>
          </a:p>
          <a:p>
            <a:pPr algn="r">
              <a:buFont typeface="Arial" pitchFamily="34" charset="0"/>
              <a:buNone/>
              <a:defRPr/>
            </a:pPr>
            <a:r>
              <a:rPr lang="ar-KW" sz="646" b="1" dirty="0" smtClean="0">
                <a:solidFill>
                  <a:schemeClr val="bg1"/>
                </a:solidFill>
                <a:cs typeface="Arial" pitchFamily="34" charset="0"/>
              </a:rPr>
              <a:t>فاكس:6793 2226 965+</a:t>
            </a:r>
            <a:endParaRPr lang="ar-SA" sz="646" b="1" dirty="0">
              <a:solidFill>
                <a:schemeClr val="bg1"/>
              </a:solidFill>
              <a:cs typeface="Arial" pitchFamily="34" charset="0"/>
            </a:endParaRPr>
          </a:p>
        </p:txBody>
      </p:sp>
      <p:sp>
        <p:nvSpPr>
          <p:cNvPr id="4" name="Text Placeholder 5"/>
          <p:cNvSpPr>
            <a:spLocks noGrp="1"/>
          </p:cNvSpPr>
          <p:nvPr>
            <p:ph type="body" sz="quarter" idx="10"/>
          </p:nvPr>
        </p:nvSpPr>
        <p:spPr>
          <a:xfrm>
            <a:off x="3229593" y="3774373"/>
            <a:ext cx="2991102" cy="3190508"/>
          </a:xfrm>
        </p:spPr>
        <p:txBody>
          <a:bodyPr vert="horz" lIns="0" tIns="0" rIns="0" bIns="0" rtlCol="0" anchor="b">
            <a:noAutofit/>
          </a:bodyPr>
          <a:lstStyle/>
          <a:p>
            <a:pPr marL="0" indent="0" algn="just" rtl="1">
              <a:spcBef>
                <a:spcPts val="185"/>
              </a:spcBef>
              <a:buNone/>
              <a:defRPr/>
            </a:pPr>
            <a:endParaRPr lang="ar-SA" dirty="0">
              <a:solidFill>
                <a:schemeClr val="bg1"/>
              </a:solidFill>
              <a:latin typeface="+mj-lt"/>
            </a:endParaRPr>
          </a:p>
          <a:p>
            <a:pPr marL="0" indent="0" algn="justLow" rtl="1">
              <a:spcBef>
                <a:spcPts val="185"/>
              </a:spcBef>
              <a:buNone/>
              <a:defRPr/>
            </a:pPr>
            <a:r>
              <a:rPr lang="ar-SA" dirty="0">
                <a:solidFill>
                  <a:schemeClr val="bg1"/>
                </a:solidFill>
                <a:latin typeface="+mj-lt"/>
              </a:rPr>
              <a:t>يجب ملاحظة أن هذا التقرير لا يشكل توصيات استثمارية أو ما إذا كان على المستثمرين الاستمرار في استثماراتهم </a:t>
            </a:r>
            <a:r>
              <a:rPr lang="ar-SA" dirty="0" smtClean="0">
                <a:solidFill>
                  <a:schemeClr val="bg1"/>
                </a:solidFill>
                <a:latin typeface="+mj-lt"/>
              </a:rPr>
              <a:t>الخاصة. </a:t>
            </a:r>
            <a:r>
              <a:rPr lang="ar-SA" dirty="0">
                <a:solidFill>
                  <a:schemeClr val="bg1"/>
                </a:solidFill>
                <a:latin typeface="+mj-lt"/>
              </a:rPr>
              <a:t>وقد تم إعداد التقرير فقط للغرض المنصوص عليه و لا ينبغي الاعتماد </a:t>
            </a:r>
            <a:r>
              <a:rPr lang="ar-SA" dirty="0" smtClean="0">
                <a:solidFill>
                  <a:schemeClr val="bg1"/>
                </a:solidFill>
                <a:latin typeface="+mj-lt"/>
              </a:rPr>
              <a:t>عليه </a:t>
            </a:r>
            <a:r>
              <a:rPr lang="ar-SA" dirty="0">
                <a:solidFill>
                  <a:schemeClr val="bg1"/>
                </a:solidFill>
                <a:latin typeface="+mj-lt"/>
              </a:rPr>
              <a:t>لأي غرض آخر.</a:t>
            </a:r>
          </a:p>
          <a:p>
            <a:pPr marL="0" indent="0" algn="just" rtl="1">
              <a:spcBef>
                <a:spcPts val="185"/>
              </a:spcBef>
              <a:buNone/>
              <a:defRPr/>
            </a:pPr>
            <a:endParaRPr lang="ar-SA" dirty="0">
              <a:solidFill>
                <a:schemeClr val="bg1"/>
              </a:solidFill>
              <a:latin typeface="+mj-lt"/>
            </a:endParaRPr>
          </a:p>
          <a:p>
            <a:pPr marL="0" indent="0" algn="justLow" rtl="1">
              <a:spcBef>
                <a:spcPts val="185"/>
              </a:spcBef>
              <a:buNone/>
              <a:defRPr/>
            </a:pPr>
            <a:r>
              <a:rPr lang="ar-SA" dirty="0">
                <a:solidFill>
                  <a:schemeClr val="bg1"/>
                </a:solidFill>
                <a:latin typeface="+mj-lt"/>
              </a:rPr>
              <a:t>وأعد هذا التقرير للتداول العام وتم ارساله لك كعميل، لغرض تقديم المعلومات العامة </a:t>
            </a:r>
            <a:r>
              <a:rPr lang="ar-SA" dirty="0" smtClean="0">
                <a:solidFill>
                  <a:schemeClr val="bg1"/>
                </a:solidFill>
                <a:latin typeface="+mj-lt"/>
              </a:rPr>
              <a:t>فقط. </a:t>
            </a:r>
            <a:r>
              <a:rPr lang="ar-SA" dirty="0">
                <a:solidFill>
                  <a:schemeClr val="bg1"/>
                </a:solidFill>
                <a:latin typeface="+mj-lt"/>
              </a:rPr>
              <a:t>وليس المقصود منه عرض أو تقديم المشورة فيما يتعلق بشراء أو بيع أي ورقة مالية.</a:t>
            </a:r>
          </a:p>
          <a:p>
            <a:pPr marL="0" indent="0" algn="just" rtl="1">
              <a:spcBef>
                <a:spcPts val="185"/>
              </a:spcBef>
              <a:buNone/>
              <a:defRPr/>
            </a:pPr>
            <a:endParaRPr lang="ar-SA" dirty="0">
              <a:solidFill>
                <a:schemeClr val="bg1"/>
              </a:solidFill>
              <a:latin typeface="+mj-lt"/>
            </a:endParaRPr>
          </a:p>
          <a:p>
            <a:pPr marL="0" indent="0" algn="just" rtl="1">
              <a:spcBef>
                <a:spcPts val="185"/>
              </a:spcBef>
              <a:buNone/>
              <a:defRPr/>
            </a:pPr>
            <a:r>
              <a:rPr lang="ar-SA" dirty="0">
                <a:solidFill>
                  <a:schemeClr val="bg1"/>
                </a:solidFill>
                <a:latin typeface="+mj-lt"/>
              </a:rPr>
              <a:t>على الرغم من أن المعلومات في هذا التقرير تم جمعها من </a:t>
            </a:r>
            <a:r>
              <a:rPr lang="ar-KW" dirty="0" smtClean="0">
                <a:solidFill>
                  <a:schemeClr val="bg1"/>
                </a:solidFill>
                <a:latin typeface="+mj-lt"/>
              </a:rPr>
              <a:t>ال</a:t>
            </a:r>
            <a:r>
              <a:rPr lang="ar-SA" dirty="0" smtClean="0">
                <a:solidFill>
                  <a:schemeClr val="bg1"/>
                </a:solidFill>
                <a:latin typeface="+mj-lt"/>
              </a:rPr>
              <a:t>مصادر </a:t>
            </a:r>
            <a:r>
              <a:rPr lang="ar-SA" dirty="0">
                <a:solidFill>
                  <a:schemeClr val="bg1"/>
                </a:solidFill>
                <a:latin typeface="+mj-lt"/>
              </a:rPr>
              <a:t>التي تعتقد الشركة بأنها موثوق بها، </a:t>
            </a:r>
            <a:r>
              <a:rPr lang="ar-SA" dirty="0" smtClean="0">
                <a:solidFill>
                  <a:schemeClr val="bg1"/>
                </a:solidFill>
                <a:latin typeface="+mj-lt"/>
              </a:rPr>
              <a:t>نحن </a:t>
            </a:r>
            <a:r>
              <a:rPr lang="ar-SA" dirty="0">
                <a:solidFill>
                  <a:schemeClr val="bg1"/>
                </a:solidFill>
                <a:latin typeface="+mj-lt"/>
              </a:rPr>
              <a:t>لم نقم بالتحقق منها بشكل مستقل سواء كانت دقيقة </a:t>
            </a:r>
            <a:r>
              <a:rPr lang="ar-SA" dirty="0" smtClean="0">
                <a:solidFill>
                  <a:schemeClr val="bg1"/>
                </a:solidFill>
                <a:latin typeface="+mj-lt"/>
              </a:rPr>
              <a:t>أوغير </a:t>
            </a:r>
            <a:r>
              <a:rPr lang="ar-SA" dirty="0">
                <a:solidFill>
                  <a:schemeClr val="bg1"/>
                </a:solidFill>
                <a:latin typeface="+mj-lt"/>
              </a:rPr>
              <a:t>كاملة. لا توجد مسؤولية على الشركة بسبب أي خسائر ناتجة بصورة مباشرة أو غير مباشرة، من استخدام هذه المعلومات.</a:t>
            </a:r>
          </a:p>
          <a:p>
            <a:pPr marL="0" indent="0" algn="just" rtl="1">
              <a:spcBef>
                <a:spcPts val="185"/>
              </a:spcBef>
              <a:buNone/>
              <a:defRPr/>
            </a:pPr>
            <a:endParaRPr lang="ar-SA" dirty="0">
              <a:solidFill>
                <a:schemeClr val="bg1"/>
              </a:solidFill>
              <a:latin typeface="+mj-lt"/>
            </a:endParaRPr>
          </a:p>
          <a:p>
            <a:pPr marL="0" indent="0" algn="just" rtl="1">
              <a:spcBef>
                <a:spcPts val="185"/>
              </a:spcBef>
              <a:buNone/>
              <a:defRPr/>
            </a:pPr>
            <a:r>
              <a:rPr lang="ar-SA" dirty="0">
                <a:solidFill>
                  <a:schemeClr val="bg1"/>
                </a:solidFill>
              </a:rPr>
              <a:t>شركة الاستثمارات الوطنية</a:t>
            </a:r>
            <a:r>
              <a:rPr lang="ar-KW" dirty="0">
                <a:solidFill>
                  <a:schemeClr val="bg1"/>
                </a:solidFill>
              </a:rPr>
              <a:t>  ش.م.ك.ع.</a:t>
            </a:r>
            <a:endParaRPr lang="ar-SA" dirty="0">
              <a:solidFill>
                <a:schemeClr val="bg1"/>
              </a:solidFill>
            </a:endParaRPr>
          </a:p>
        </p:txBody>
      </p:sp>
      <p:sp>
        <p:nvSpPr>
          <p:cNvPr id="6" name="Text Placeholder 7"/>
          <p:cNvSpPr txBox="1">
            <a:spLocks/>
          </p:cNvSpPr>
          <p:nvPr/>
        </p:nvSpPr>
        <p:spPr bwMode="gray">
          <a:xfrm>
            <a:off x="5080000" y="8647089"/>
            <a:ext cx="1273633" cy="430968"/>
          </a:xfrm>
          <a:prstGeom prst="rect">
            <a:avLst/>
          </a:prstGeom>
        </p:spPr>
        <p:txBody>
          <a:bodyPr vert="horz" lIns="0" tIns="0" rIns="132923" bIns="0" rtlCol="0">
            <a:noAutofit/>
          </a:bodyPr>
          <a:lstStyle/>
          <a:p>
            <a:pPr algn="r">
              <a:buFont typeface="Arial" pitchFamily="34" charset="0"/>
              <a:buNone/>
              <a:defRPr/>
            </a:pPr>
            <a:r>
              <a:rPr lang="ar-SA" sz="646" b="1" dirty="0">
                <a:solidFill>
                  <a:schemeClr val="bg1"/>
                </a:solidFill>
                <a:cs typeface="Arial" pitchFamily="34" charset="0"/>
              </a:rPr>
              <a:t>شركة الاستثمارات الوطنية</a:t>
            </a:r>
          </a:p>
          <a:p>
            <a:pPr algn="r">
              <a:buFont typeface="Arial" pitchFamily="34" charset="0"/>
              <a:buNone/>
              <a:defRPr/>
            </a:pPr>
            <a:r>
              <a:rPr lang="ar-SA" sz="646" b="1" dirty="0">
                <a:solidFill>
                  <a:schemeClr val="bg1"/>
                </a:solidFill>
                <a:cs typeface="Arial" pitchFamily="34" charset="0"/>
              </a:rPr>
              <a:t>شرق, شارع المتنبي</a:t>
            </a:r>
          </a:p>
          <a:p>
            <a:pPr algn="r">
              <a:buFont typeface="Arial" pitchFamily="34" charset="0"/>
              <a:buNone/>
              <a:defRPr/>
            </a:pPr>
            <a:r>
              <a:rPr lang="ar-SA" sz="646" b="1" dirty="0">
                <a:solidFill>
                  <a:schemeClr val="bg1"/>
                </a:solidFill>
                <a:cs typeface="Arial" pitchFamily="34" charset="0"/>
              </a:rPr>
              <a:t>مبنى </a:t>
            </a:r>
            <a:r>
              <a:rPr lang="ar-SA" sz="646" b="1" dirty="0" smtClean="0">
                <a:solidFill>
                  <a:schemeClr val="bg1"/>
                </a:solidFill>
                <a:cs typeface="Arial" pitchFamily="34" charset="0"/>
              </a:rPr>
              <a:t>الخليجية</a:t>
            </a:r>
            <a:endParaRPr lang="en-US" sz="646" b="1" dirty="0" smtClean="0">
              <a:solidFill>
                <a:schemeClr val="bg1"/>
              </a:solidFill>
              <a:cs typeface="Arial" pitchFamily="34" charset="0"/>
            </a:endParaRPr>
          </a:p>
          <a:p>
            <a:pPr algn="r">
              <a:buFont typeface="Arial" pitchFamily="34" charset="0"/>
              <a:buNone/>
              <a:defRPr/>
            </a:pPr>
            <a:r>
              <a:rPr lang="ar-KW" sz="646" b="1" dirty="0" smtClean="0">
                <a:solidFill>
                  <a:schemeClr val="bg1"/>
                </a:solidFill>
                <a:cs typeface="Arial" pitchFamily="34" charset="0"/>
              </a:rPr>
              <a:t>ص. ب. 25667 الصفاة 13117 الكويت </a:t>
            </a:r>
            <a:endParaRPr lang="ar-SA" sz="646" b="1" dirty="0">
              <a:solidFill>
                <a:schemeClr val="bg1"/>
              </a:solidFill>
              <a:cs typeface="Arial" pitchFamily="34" charset="0"/>
            </a:endParaRPr>
          </a:p>
        </p:txBody>
      </p:sp>
    </p:spTree>
    <p:extLst>
      <p:ext uri="{BB962C8B-B14F-4D97-AF65-F5344CB8AC3E}">
        <p14:creationId xmlns:p14="http://schemas.microsoft.com/office/powerpoint/2010/main" val="24304480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18243</TotalTime>
  <Words>1266</Words>
  <Application>Microsoft Office PowerPoint</Application>
  <PresentationFormat>On-screen Show (4:3)</PresentationFormat>
  <Paragraphs>71</Paragraphs>
  <Slides>7</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Links</vt:lpstr>
      </vt:variant>
      <vt:variant>
        <vt:i4>11</vt:i4>
      </vt:variant>
      <vt:variant>
        <vt:lpstr>Slide Titles</vt:lpstr>
      </vt:variant>
      <vt:variant>
        <vt:i4>7</vt:i4>
      </vt:variant>
    </vt:vector>
  </HeadingPairs>
  <TitlesOfParts>
    <vt:vector size="24" baseType="lpstr">
      <vt:lpstr>Arial</vt:lpstr>
      <vt:lpstr>Calibri</vt:lpstr>
      <vt:lpstr>Calibri Light</vt:lpstr>
      <vt:lpstr>Times New Roman</vt:lpstr>
      <vt:lpstr>Wingdings</vt:lpstr>
      <vt:lpstr>Office Theme</vt:lpstr>
      <vt:lpstr>file:///\\nicfps\laid$\Researches%20&amp;%20Studies\Work%20Files\Periodic%20Reports\Boursa%20Kuwait\Weekly\2020\Master%20Model%20for%20weekly%20(wealth%20management)v.1%20-%20Copy.xlsx!Indcies%20!R2C2:R7C9</vt:lpstr>
      <vt:lpstr>file:///\\nicfps\laid$\Researches%20&amp;%20Studies\Work%20Files\Periodic%20Reports\Boursa%20Kuwait\Weekly\2020\Master%20Model%20for%20weekly%20(wealth%20management)v.1%20-%20Copy.xlsx!sector%20indices%20%20!%5bMaster%20Model%20for%20weekly%20(wealth%20management)v.1%20-%20Copy.xlsx%5dsector%20indices%20%20%20Chart%201</vt:lpstr>
      <vt:lpstr>file:///\\nicfps\laid$\Researches%20&amp;%20Studies\Work%20Files\Periodic%20Reports\Boursa%20Kuwait\Weekly\2020\Master%20Model%20for%20weekly%20(wealth%20management)v.1%20-%20Copy.xlsx!sector%20indices%20%20!%5bMaster%20Model%20for%20weekly%20(wealth%20management)v.1%20-%20Copy.xlsx%5dsector%20indices%20%20%20Chart%202</vt:lpstr>
      <vt:lpstr>file:///\\nicfps\laid$\Researches%20&amp;%20Studies\Work%20Files\Periodic%20Reports\Boursa%20Kuwait\Weekly\2020\Master%20Model%20for%20weekly%20(wealth%20management)v.1%20-%20Copy.xlsx!sector%20indices%20%20!R2C24:R17C28</vt:lpstr>
      <vt:lpstr>file:///\\nicfps\laid$\Researches%20&amp;%20Studies\Work%20Files\Periodic%20Reports\Boursa%20Kuwait\Weekly\2020\Master%20Model%20for%20weekly%20(wealth%20management)v.1%20-%20Copy.xlsx!(P%20Market)%20chart!%5bMaster%20Model%20for%20weekly%20(wealth%20management)v.1%20-%20Copy.xlsx%5d(P%20Market)%20chart%20Chart%202</vt:lpstr>
      <vt:lpstr>file:///\\nicfps\laid$\Researches%20&amp;%20Studies\Work%20Files\Periodic%20Reports\Boursa%20Kuwait\Weekly\2020\Master%20Model%20for%20weekly%20(wealth%20management)v.1%20-%20Copy.xlsx!Companies%20(P%20Market)!R3C2:R30C9</vt:lpstr>
      <vt:lpstr>file:///\\nicfps\laid$\Researches%20&amp;%20Studies\Work%20Files\Periodic%20Reports\Boursa%20Kuwait\Weekly\2020\Master%20Model%20for%20weekly%20(wealth%20management)v.1%20-%20Copy.xlsx!companies%20(Main%20Market&amp;%20chart)!R3C22:R15C29</vt:lpstr>
      <vt:lpstr>file:///\\nicfps\laid$\Researches%20&amp;%20Studies\Work%20Files\Periodic%20Reports\Boursa%20Kuwait\Weekly\2020\Master%20Model%20for%20weekly%20(wealth%20management)v.1%20-%20Copy.xlsx!companies%20(Main%20Market&amp;%20chart)!%5bMaster%20Model%20for%20weekly%20(wealth%20management)v.1%20-%20Copy.xlsx%5dcompanies%20(Main%20Market&amp;%20chart)%20Chart%201</vt:lpstr>
      <vt:lpstr>file:///\\nicfps\laid$\Researches%20&amp;%20Studies\Work%20Files\Periodic%20Reports\Boursa%20Kuwait\Weekly\2020\Master%20Model%20for%20weekly%20(wealth%20management)v.1%20-%20Copy.xlsx!companies%20(Main%20Market&amp;%20chart)!R3C12:R15C19</vt:lpstr>
      <vt:lpstr>file:///\\nicfps\laid$\Researches%20&amp;%20Studies\Work%20Files\Periodic%20Reports\Boursa%20Kuwait\Weekly\2020\Master%20Model%20for%20weekly%20(wealth%20management)v.1%20-%20Copy.xlsx!companies%20(Main%20Market&amp;%20chart)!R3C2:R15C9</vt:lpstr>
      <vt:lpstr>file:///\\nicfps\laid$\Researches%20&amp;%20Studies\Work%20Files\Periodic%20Reports\Boursa%20Kuwait\Weekly\2020\Master%20Model%20for%20weekly%20(wealth%20management)v.1%20-%20Copy.xlsx!companies%20(Main%20Market&amp;%20chart)!R3C32:R15C39</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شركة الاستثمارات الوطنية  ش.م.ك.</dc:title>
  <dc:creator>Alaa Alatilie</dc:creator>
  <cp:lastModifiedBy>Hossam Ahmed</cp:lastModifiedBy>
  <cp:revision>3856</cp:revision>
  <cp:lastPrinted>2019-01-10T11:21:43Z</cp:lastPrinted>
  <dcterms:created xsi:type="dcterms:W3CDTF">2015-01-14T07:25:06Z</dcterms:created>
  <dcterms:modified xsi:type="dcterms:W3CDTF">2021-03-04T12:08:39Z</dcterms:modified>
</cp:coreProperties>
</file>